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DA86D8-61B5-46FB-8C30-F1635FF26B3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8FBE25-3401-4E52-8360-36414B096E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Village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and rules of the village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Connections to </a:t>
            </a:r>
            <a:r>
              <a:rPr lang="en-US" i="1" dirty="0" smtClean="0"/>
              <a:t>Anthem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 Practice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full essay, compare and contrast </a:t>
            </a:r>
            <a:r>
              <a:rPr lang="en-US" i="1" dirty="0" smtClean="0"/>
              <a:t>Anthem</a:t>
            </a:r>
            <a:r>
              <a:rPr lang="en-US" dirty="0" smtClean="0"/>
              <a:t> and </a:t>
            </a:r>
            <a:r>
              <a:rPr lang="en-US" i="1" dirty="0" smtClean="0"/>
              <a:t>The Village</a:t>
            </a:r>
            <a:r>
              <a:rPr lang="en-US" dirty="0" smtClean="0"/>
              <a:t>.  Be sure to focus on </a:t>
            </a:r>
            <a:r>
              <a:rPr lang="en-US" b="1" dirty="0" smtClean="0"/>
              <a:t>significant</a:t>
            </a:r>
            <a:r>
              <a:rPr lang="en-US" dirty="0" smtClean="0"/>
              <a:t> similarities and differences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Brainstorm:</a:t>
            </a:r>
          </a:p>
          <a:p>
            <a:pPr lvl="1"/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What the similarities and differences help us understand/why they are important</a:t>
            </a:r>
          </a:p>
          <a:p>
            <a:pPr lvl="1"/>
            <a:r>
              <a:rPr lang="en-US" dirty="0" smtClean="0"/>
              <a:t>Examples from the book and </a:t>
            </a:r>
            <a:r>
              <a:rPr lang="en-US" smtClean="0"/>
              <a:t>the movie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Underline the titles of the book and movie (</a:t>
            </a:r>
            <a:r>
              <a:rPr lang="en-US" u="sng" dirty="0" smtClean="0"/>
              <a:t>Anthem</a:t>
            </a:r>
            <a:r>
              <a:rPr lang="en-US" dirty="0" smtClean="0"/>
              <a:t> and </a:t>
            </a:r>
            <a:r>
              <a:rPr lang="en-US" u="sng" dirty="0" smtClean="0"/>
              <a:t>The Village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in </a:t>
            </a:r>
            <a:r>
              <a:rPr lang="en-US" b="1" dirty="0" smtClean="0"/>
              <a:t>paragraph</a:t>
            </a:r>
            <a:r>
              <a:rPr lang="en-US" dirty="0" smtClean="0"/>
              <a:t> form</a:t>
            </a:r>
          </a:p>
          <a:p>
            <a:pPr lvl="1"/>
            <a:r>
              <a:rPr lang="en-US" dirty="0" smtClean="0"/>
              <a:t>Explain how your examples prove your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Possible Essay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02944" cy="6324600"/>
          </a:xfrm>
        </p:spPr>
        <p:txBody>
          <a:bodyPr>
            <a:normAutofit fontScale="77500" lnSpcReduction="20000"/>
          </a:bodyPr>
          <a:lstStyle/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Introduction</a:t>
            </a:r>
          </a:p>
          <a:p>
            <a:pPr marL="912114" lvl="1" indent="-514350">
              <a:buFont typeface="+mj-lt"/>
              <a:buAutoNum type="alphaUcPeriod"/>
            </a:pPr>
            <a:r>
              <a:rPr lang="en-US" dirty="0" smtClean="0"/>
              <a:t>Attention Getter: Say something interesting related to the book and movie</a:t>
            </a:r>
          </a:p>
          <a:p>
            <a:pPr marL="912114" lvl="1" indent="-514350">
              <a:buFont typeface="+mj-lt"/>
              <a:buAutoNum type="alphaUcPeriod"/>
            </a:pPr>
            <a:r>
              <a:rPr lang="en-US" dirty="0" smtClean="0"/>
              <a:t>Plot and Character Background: Give a brief reminder of the plot and characters of the book and movie</a:t>
            </a:r>
          </a:p>
          <a:p>
            <a:pPr marL="912114" lvl="1" indent="-514350">
              <a:buFont typeface="+mj-lt"/>
              <a:buAutoNum type="alphaUcPeriod"/>
            </a:pPr>
            <a:r>
              <a:rPr lang="en-US" dirty="0" smtClean="0"/>
              <a:t>Thesis: State </a:t>
            </a:r>
            <a:r>
              <a:rPr lang="en-US" dirty="0" smtClean="0"/>
              <a:t>what we learn from the similarities/differences.</a:t>
            </a:r>
            <a:endParaRPr lang="en-US" dirty="0" smtClean="0"/>
          </a:p>
          <a:p>
            <a:pPr marL="640080" indent="-571500">
              <a:buFont typeface="+mj-lt"/>
              <a:buAutoNum type="romanUcPeriod"/>
            </a:pPr>
            <a:r>
              <a:rPr lang="en-US" dirty="0" smtClean="0"/>
              <a:t>Body Paragraph 1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Topic Sentence/Main Idea: State how the book and movie are similar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Example: Example from the book and movie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Analyze: Explain how the examples are </a:t>
            </a:r>
            <a:r>
              <a:rPr lang="en-US" dirty="0" smtClean="0"/>
              <a:t>similar and what we learn</a:t>
            </a:r>
            <a:endParaRPr lang="en-US" dirty="0"/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Example: Example from the book and movie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Analyze: </a:t>
            </a:r>
            <a:r>
              <a:rPr lang="en-US" dirty="0"/>
              <a:t>Explain how the examples are similar and what we </a:t>
            </a:r>
            <a:r>
              <a:rPr lang="en-US" dirty="0" smtClean="0"/>
              <a:t>learn</a:t>
            </a:r>
            <a:endParaRPr lang="en-US" dirty="0"/>
          </a:p>
          <a:p>
            <a:pPr marL="969264" lvl="1" indent="-5715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5344" y="609599"/>
            <a:ext cx="4488656" cy="6248401"/>
          </a:xfrm>
        </p:spPr>
        <p:txBody>
          <a:bodyPr>
            <a:normAutofit fontScale="77500" lnSpcReduction="20000"/>
          </a:bodyPr>
          <a:lstStyle/>
          <a:p>
            <a:pPr marL="640080" indent="-571500">
              <a:buFont typeface="+mj-lt"/>
              <a:buAutoNum type="romanUcPeriod" startAt="3"/>
            </a:pPr>
            <a:r>
              <a:rPr lang="en-US" dirty="0"/>
              <a:t>Body Paragraph </a:t>
            </a:r>
            <a:r>
              <a:rPr lang="en-US" dirty="0" smtClean="0"/>
              <a:t>2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Topic Sentence/Main Idea: State how the book and movie are </a:t>
            </a:r>
            <a:r>
              <a:rPr lang="en-US" dirty="0" smtClean="0"/>
              <a:t>different</a:t>
            </a:r>
            <a:endParaRPr lang="en-US" dirty="0"/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Example: Example from the book and movie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Analyze: </a:t>
            </a:r>
            <a:r>
              <a:rPr lang="en-US" dirty="0"/>
              <a:t>Explain how the examples are </a:t>
            </a:r>
            <a:r>
              <a:rPr lang="en-US" dirty="0" smtClean="0"/>
              <a:t>different </a:t>
            </a:r>
            <a:r>
              <a:rPr lang="en-US" dirty="0"/>
              <a:t>and what we </a:t>
            </a:r>
            <a:r>
              <a:rPr lang="en-US" dirty="0" smtClean="0"/>
              <a:t>learn</a:t>
            </a:r>
            <a:endParaRPr lang="en-US" dirty="0"/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Example: Example from the book and movie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Analyze: </a:t>
            </a:r>
            <a:r>
              <a:rPr lang="en-US" dirty="0"/>
              <a:t>Explain how the examples are different and what we </a:t>
            </a:r>
            <a:r>
              <a:rPr lang="en-US" dirty="0" smtClean="0"/>
              <a:t>learn</a:t>
            </a:r>
            <a:endParaRPr lang="en-US" dirty="0"/>
          </a:p>
          <a:p>
            <a:pPr marL="640080" indent="-571500">
              <a:buFont typeface="+mj-lt"/>
              <a:buAutoNum type="romanUcPeriod" startAt="3"/>
            </a:pPr>
            <a:r>
              <a:rPr lang="en-US" dirty="0"/>
              <a:t>Conclusion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/>
              <a:t>Review main points (how are the book and movie similar and different</a:t>
            </a:r>
            <a:r>
              <a:rPr lang="en-US" dirty="0" smtClean="0"/>
              <a:t>)</a:t>
            </a:r>
          </a:p>
          <a:p>
            <a:pPr marL="969264" lvl="1" indent="-571500">
              <a:buFont typeface="+mj-lt"/>
              <a:buAutoNum type="alphaUcPeriod"/>
            </a:pPr>
            <a:r>
              <a:rPr lang="en-US" dirty="0" smtClean="0"/>
              <a:t>Remind your reader why the similarities/differences are important</a:t>
            </a:r>
            <a:endParaRPr lang="en-US" dirty="0"/>
          </a:p>
          <a:p>
            <a:pPr marL="969264" lvl="1" indent="-571500">
              <a:buFont typeface="+mj-lt"/>
              <a:buAutoNum type="alphaUcPeriod"/>
            </a:pPr>
            <a:r>
              <a:rPr lang="en-US" dirty="0" smtClean="0"/>
              <a:t>Closing </a:t>
            </a:r>
            <a:r>
              <a:rPr lang="en-US" dirty="0"/>
              <a:t>sentence: </a:t>
            </a:r>
            <a:r>
              <a:rPr lang="en-US" dirty="0" smtClean="0"/>
              <a:t>Keep your </a:t>
            </a:r>
            <a:r>
              <a:rPr lang="en-US" dirty="0"/>
              <a:t>reader thinking about your topic</a:t>
            </a:r>
          </a:p>
          <a:p>
            <a:pPr marL="640080" indent="-571500">
              <a:buFont typeface="+mj-lt"/>
              <a:buAutoNum type="romanU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3579</TotalTime>
  <Words>275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The Village</vt:lpstr>
      <vt:lpstr>Literary Analysis Practice 2</vt:lpstr>
      <vt:lpstr>Possible Essay Outline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Anthem</dc:title>
  <dc:creator>MCBRIDE, JOANNA</dc:creator>
  <cp:lastModifiedBy>User</cp:lastModifiedBy>
  <cp:revision>37</cp:revision>
  <dcterms:created xsi:type="dcterms:W3CDTF">2015-04-20T14:28:13Z</dcterms:created>
  <dcterms:modified xsi:type="dcterms:W3CDTF">2016-03-01T17:52:27Z</dcterms:modified>
</cp:coreProperties>
</file>