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64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1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3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7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7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318B-65FC-4C6F-9DDC-BFD33B18813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9C794-6ABE-487B-8FBA-2CFCFB03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2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MLA Works Cited Entries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latin typeface="Georgia" panose="02040502050405020303" pitchFamily="18" charset="0"/>
              </a:rPr>
              <a:t>Romeo and Juliet Articles</a:t>
            </a:r>
            <a:endParaRPr lang="en-US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9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itchFamily="18" charset="0"/>
              </a:rPr>
              <a:t>Book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dirty="0" err="1" smtClean="0">
                <a:latin typeface="Georgia" panose="02040502050405020303" pitchFamily="18" charset="0"/>
              </a:rPr>
              <a:t>Lastname</a:t>
            </a:r>
            <a:r>
              <a:rPr lang="en-US" dirty="0">
                <a:latin typeface="Georgia" panose="02040502050405020303" pitchFamily="18" charset="0"/>
              </a:rPr>
              <a:t>, </a:t>
            </a:r>
            <a:r>
              <a:rPr lang="en-US" dirty="0" err="1">
                <a:latin typeface="Georgia" panose="02040502050405020303" pitchFamily="18" charset="0"/>
              </a:rPr>
              <a:t>Firstname</a:t>
            </a:r>
            <a:r>
              <a:rPr lang="en-US" dirty="0">
                <a:latin typeface="Georgia" panose="02040502050405020303" pitchFamily="18" charset="0"/>
              </a:rPr>
              <a:t>. </a:t>
            </a:r>
            <a:r>
              <a:rPr lang="en-US" i="1" dirty="0">
                <a:latin typeface="Georgia" panose="02040502050405020303" pitchFamily="18" charset="0"/>
              </a:rPr>
              <a:t>Title of Book</a:t>
            </a:r>
            <a:r>
              <a:rPr lang="en-US" dirty="0">
                <a:latin typeface="Georgia" panose="02040502050405020303" pitchFamily="18" charset="0"/>
              </a:rPr>
              <a:t>. City of </a:t>
            </a:r>
            <a:r>
              <a:rPr lang="en-US" dirty="0" smtClean="0">
                <a:latin typeface="Georgia" panose="02040502050405020303" pitchFamily="18" charset="0"/>
              </a:rPr>
              <a:t>	Publication</a:t>
            </a:r>
            <a:r>
              <a:rPr lang="en-US" dirty="0">
                <a:latin typeface="Georgia" panose="02040502050405020303" pitchFamily="18" charset="0"/>
              </a:rPr>
              <a:t>: Publisher, Year of Publication. </a:t>
            </a:r>
            <a:r>
              <a:rPr lang="en-US" dirty="0" smtClean="0">
                <a:latin typeface="Georgia" panose="02040502050405020303" pitchFamily="18" charset="0"/>
              </a:rPr>
              <a:t>	Medium </a:t>
            </a:r>
            <a:r>
              <a:rPr lang="en-US" dirty="0">
                <a:latin typeface="Georgia" panose="02040502050405020303" pitchFamily="18" charset="0"/>
              </a:rPr>
              <a:t>of Publication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en-US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9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7"/>
    </mc:Choice>
    <mc:Fallback xmlns="">
      <p:transition spd="slow" advTm="9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Article from a Website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dirty="0" err="1" smtClean="0">
                <a:latin typeface="Georgia" panose="02040502050405020303" pitchFamily="18" charset="0"/>
              </a:rPr>
              <a:t>Lastname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 err="1" smtClean="0">
                <a:latin typeface="Georgia" panose="02040502050405020303" pitchFamily="18" charset="0"/>
              </a:rPr>
              <a:t>firstname</a:t>
            </a:r>
            <a:r>
              <a:rPr lang="en-US" dirty="0" smtClean="0">
                <a:latin typeface="Georgia" panose="02040502050405020303" pitchFamily="18" charset="0"/>
              </a:rPr>
              <a:t> (of editor</a:t>
            </a:r>
            <a:r>
              <a:rPr lang="en-US" dirty="0">
                <a:latin typeface="Georgia" panose="02040502050405020303" pitchFamily="18" charset="0"/>
              </a:rPr>
              <a:t>, author, or compiler </a:t>
            </a:r>
            <a:r>
              <a:rPr lang="en-US" dirty="0" smtClean="0">
                <a:latin typeface="Georgia" panose="02040502050405020303" pitchFamily="18" charset="0"/>
              </a:rPr>
              <a:t>	of article if </a:t>
            </a:r>
            <a:r>
              <a:rPr lang="en-US" dirty="0">
                <a:latin typeface="Georgia" panose="02040502050405020303" pitchFamily="18" charset="0"/>
              </a:rPr>
              <a:t>available). </a:t>
            </a:r>
            <a:r>
              <a:rPr lang="en-US" dirty="0" smtClean="0">
                <a:latin typeface="Georgia" panose="02040502050405020303" pitchFamily="18" charset="0"/>
              </a:rPr>
              <a:t>“Name of Article.” Version 	number</a:t>
            </a:r>
            <a:r>
              <a:rPr lang="en-US" dirty="0">
                <a:latin typeface="Georgia" panose="02040502050405020303" pitchFamily="18" charset="0"/>
              </a:rPr>
              <a:t>. Name of institution/organization </a:t>
            </a:r>
            <a:r>
              <a:rPr lang="en-US" dirty="0" smtClean="0">
                <a:latin typeface="Georgia" panose="02040502050405020303" pitchFamily="18" charset="0"/>
              </a:rPr>
              <a:t>	affiliated </a:t>
            </a:r>
            <a:r>
              <a:rPr lang="en-US" dirty="0">
                <a:latin typeface="Georgia" panose="02040502050405020303" pitchFamily="18" charset="0"/>
              </a:rPr>
              <a:t>with the site (sponsor or publisher), </a:t>
            </a:r>
            <a:r>
              <a:rPr lang="en-US" dirty="0" smtClean="0">
                <a:latin typeface="Georgia" panose="02040502050405020303" pitchFamily="18" charset="0"/>
              </a:rPr>
              <a:t>	date </a:t>
            </a:r>
            <a:r>
              <a:rPr lang="en-US" dirty="0">
                <a:latin typeface="Georgia" panose="02040502050405020303" pitchFamily="18" charset="0"/>
              </a:rPr>
              <a:t>of resource creation (if available). Medium </a:t>
            </a:r>
            <a:r>
              <a:rPr lang="en-US" dirty="0" smtClean="0">
                <a:latin typeface="Georgia" panose="02040502050405020303" pitchFamily="18" charset="0"/>
              </a:rPr>
              <a:t>	of </a:t>
            </a:r>
            <a:r>
              <a:rPr lang="en-US" dirty="0">
                <a:latin typeface="Georgia" panose="02040502050405020303" pitchFamily="18" charset="0"/>
              </a:rPr>
              <a:t>publication. Date of access.</a:t>
            </a:r>
            <a:endParaRPr lang="en-US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2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86"/>
    </mc:Choice>
    <mc:Fallback xmlns="">
      <p:transition spd="slow" advTm="15868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itchFamily="18" charset="0"/>
              </a:rPr>
              <a:t>A Play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dirty="0" err="1">
                <a:latin typeface="Georgia" panose="02040502050405020303" pitchFamily="18" charset="0"/>
              </a:rPr>
              <a:t>Lastname</a:t>
            </a:r>
            <a:r>
              <a:rPr lang="en-US" dirty="0">
                <a:latin typeface="Georgia" panose="02040502050405020303" pitchFamily="18" charset="0"/>
              </a:rPr>
              <a:t>, First name. "Title of Essay." </a:t>
            </a:r>
            <a:r>
              <a:rPr lang="en-US" i="1" dirty="0">
                <a:latin typeface="Georgia" panose="02040502050405020303" pitchFamily="18" charset="0"/>
              </a:rPr>
              <a:t>Title </a:t>
            </a:r>
            <a:r>
              <a:rPr lang="en-US" i="1" dirty="0" smtClean="0">
                <a:latin typeface="Georgia" panose="02040502050405020303" pitchFamily="18" charset="0"/>
              </a:rPr>
              <a:t>of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i="1" dirty="0">
                <a:latin typeface="Georgia" panose="02040502050405020303" pitchFamily="18" charset="0"/>
              </a:rPr>
              <a:t>	</a:t>
            </a:r>
            <a:r>
              <a:rPr lang="en-US" i="1" dirty="0" smtClean="0">
                <a:latin typeface="Georgia" panose="02040502050405020303" pitchFamily="18" charset="0"/>
              </a:rPr>
              <a:t>Collection</a:t>
            </a:r>
            <a:r>
              <a:rPr lang="en-US" dirty="0">
                <a:latin typeface="Georgia" panose="02040502050405020303" pitchFamily="18" charset="0"/>
              </a:rPr>
              <a:t>. Ed. Editor's Name(s). City of </a:t>
            </a:r>
            <a:r>
              <a:rPr lang="en-US" dirty="0" smtClean="0">
                <a:latin typeface="Georgia" panose="02040502050405020303" pitchFamily="18" charset="0"/>
              </a:rPr>
              <a:t>	Publication:	Publisher</a:t>
            </a:r>
            <a:r>
              <a:rPr lang="en-US" dirty="0">
                <a:latin typeface="Georgia" panose="02040502050405020303" pitchFamily="18" charset="0"/>
              </a:rPr>
              <a:t>, Year. Page range of </a:t>
            </a:r>
            <a:r>
              <a:rPr lang="en-US" dirty="0" smtClean="0">
                <a:latin typeface="Georgia" panose="02040502050405020303" pitchFamily="18" charset="0"/>
              </a:rPr>
              <a:t>entry</a:t>
            </a:r>
            <a:r>
              <a:rPr lang="en-US" dirty="0">
                <a:latin typeface="Georgia" panose="02040502050405020303" pitchFamily="18" charset="0"/>
              </a:rPr>
              <a:t>. Medium of </a:t>
            </a:r>
            <a:r>
              <a:rPr lang="en-US" dirty="0" smtClean="0">
                <a:latin typeface="Georgia" panose="02040502050405020303" pitchFamily="18" charset="0"/>
              </a:rPr>
              <a:t>	Publication.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>
                <a:latin typeface="Georgia" panose="02040502050405020303" pitchFamily="18" charset="0"/>
              </a:rPr>
              <a:t>Shakespeare, William.  </a:t>
            </a:r>
            <a:r>
              <a:rPr lang="en-US" i="1" dirty="0" smtClean="0">
                <a:latin typeface="Georgia" panose="02040502050405020303" pitchFamily="18" charset="0"/>
              </a:rPr>
              <a:t>Romeo and Juliet</a:t>
            </a:r>
            <a:r>
              <a:rPr lang="en-US" dirty="0" smtClean="0">
                <a:latin typeface="Georgia" panose="02040502050405020303" pitchFamily="18" charset="0"/>
              </a:rPr>
              <a:t>.  </a:t>
            </a:r>
            <a:r>
              <a:rPr lang="en-US" i="1" dirty="0" smtClean="0">
                <a:latin typeface="Georgia" panose="02040502050405020303" pitchFamily="18" charset="0"/>
              </a:rPr>
              <a:t>Elements of 	Literature</a:t>
            </a:r>
            <a:r>
              <a:rPr lang="en-US" dirty="0" smtClean="0">
                <a:latin typeface="Georgia" panose="02040502050405020303" pitchFamily="18" charset="0"/>
              </a:rPr>
              <a:t>.  Ed. Marie Price.  New York: Holt, 	Rinehart and Winston, 2005.  787-910.  Print.</a:t>
            </a:r>
          </a:p>
        </p:txBody>
      </p:sp>
    </p:spTree>
    <p:extLst>
      <p:ext uri="{BB962C8B-B14F-4D97-AF65-F5344CB8AC3E}">
        <p14:creationId xmlns:p14="http://schemas.microsoft.com/office/powerpoint/2010/main" val="97188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959"/>
    </mc:Choice>
    <mc:Fallback xmlns="">
      <p:transition spd="slow" advTm="10295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itchFamily="18" charset="0"/>
              </a:rPr>
              <a:t>A Movie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i="1" dirty="0" smtClean="0">
                <a:latin typeface="Georgia" panose="02040502050405020303" pitchFamily="18" charset="0"/>
              </a:rPr>
              <a:t>Title of Movie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r>
              <a:rPr lang="en-US" dirty="0">
                <a:latin typeface="Georgia" panose="02040502050405020303" pitchFamily="18" charset="0"/>
              </a:rPr>
              <a:t> </a:t>
            </a:r>
            <a:r>
              <a:rPr lang="en-US" dirty="0" smtClean="0">
                <a:latin typeface="Georgia" panose="02040502050405020303" pitchFamily="18" charset="0"/>
              </a:rPr>
              <a:t>Dir. Director’s Name.  </a:t>
            </a:r>
            <a:r>
              <a:rPr lang="en-US" dirty="0" err="1" smtClean="0">
                <a:latin typeface="Georgia" panose="02040502050405020303" pitchFamily="18" charset="0"/>
              </a:rPr>
              <a:t>Perf</a:t>
            </a:r>
            <a:r>
              <a:rPr lang="en-US" dirty="0" smtClean="0">
                <a:latin typeface="Georgia" panose="02040502050405020303" pitchFamily="18" charset="0"/>
              </a:rPr>
              <a:t>.	Performer’s Names.  Distributor, Release	Date.  Medium of Publication.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i="1" dirty="0" smtClean="0">
                <a:latin typeface="Georgia" panose="02040502050405020303" pitchFamily="18" charset="0"/>
              </a:rPr>
              <a:t>Romeo &amp; Juliet</a:t>
            </a:r>
            <a:r>
              <a:rPr lang="en-US" dirty="0" smtClean="0">
                <a:latin typeface="Georgia" panose="02040502050405020303" pitchFamily="18" charset="0"/>
              </a:rPr>
              <a:t>.  Dir. Franco </a:t>
            </a:r>
            <a:r>
              <a:rPr lang="en-US" dirty="0" err="1" smtClean="0">
                <a:latin typeface="Georgia" panose="02040502050405020303" pitchFamily="18" charset="0"/>
              </a:rPr>
              <a:t>Zeffirelli</a:t>
            </a:r>
            <a:r>
              <a:rPr lang="en-US" dirty="0" smtClean="0">
                <a:latin typeface="Georgia" panose="02040502050405020303" pitchFamily="18" charset="0"/>
              </a:rPr>
              <a:t>.  </a:t>
            </a:r>
            <a:r>
              <a:rPr lang="en-US" dirty="0" err="1" smtClean="0">
                <a:latin typeface="Georgia" panose="02040502050405020303" pitchFamily="18" charset="0"/>
              </a:rPr>
              <a:t>Perf</a:t>
            </a:r>
            <a:r>
              <a:rPr lang="en-US" dirty="0" smtClean="0">
                <a:latin typeface="Georgia" panose="02040502050405020303" pitchFamily="18" charset="0"/>
              </a:rPr>
              <a:t>. 	Olivia Hussey, </a:t>
            </a:r>
            <a:r>
              <a:rPr lang="en-US" dirty="0" err="1" smtClean="0">
                <a:latin typeface="Georgia" panose="02040502050405020303" pitchFamily="18" charset="0"/>
              </a:rPr>
              <a:t>Leonerd</a:t>
            </a:r>
            <a:r>
              <a:rPr lang="en-US" dirty="0" smtClean="0">
                <a:latin typeface="Georgia" panose="02040502050405020303" pitchFamily="18" charset="0"/>
              </a:rPr>
              <a:t> Whiting, Milo 	O’Shea, Michael York.  Paramount.  1968.  DVD</a:t>
            </a:r>
            <a:endParaRPr lang="en-US" i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959"/>
    </mc:Choice>
    <mc:Fallback xmlns="">
      <p:transition spd="slow" advTm="10295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Article </a:t>
            </a:r>
            <a:r>
              <a:rPr lang="en-US" b="1" dirty="0" smtClean="0">
                <a:latin typeface="Georgia" pitchFamily="18" charset="0"/>
              </a:rPr>
              <a:t>1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>
                <a:latin typeface="Georgia" panose="02040502050405020303" pitchFamily="18" charset="0"/>
              </a:rPr>
              <a:t>Price, Lindsey.</a:t>
            </a:r>
            <a:r>
              <a:rPr lang="en-US" dirty="0">
                <a:latin typeface="Georgia" panose="02040502050405020303" pitchFamily="18" charset="0"/>
              </a:rPr>
              <a:t> </a:t>
            </a:r>
            <a:r>
              <a:rPr lang="en-US" dirty="0" smtClean="0">
                <a:latin typeface="Georgia" panose="02040502050405020303" pitchFamily="18" charset="0"/>
              </a:rPr>
              <a:t>“Elizabethan Theatre: Part One.” 	72. </a:t>
            </a:r>
            <a:r>
              <a:rPr lang="en-US" dirty="0" err="1" smtClean="0">
                <a:latin typeface="Georgia" panose="02040502050405020303" pitchFamily="18" charset="0"/>
              </a:rPr>
              <a:t>Theatrefolk</a:t>
            </a:r>
            <a:r>
              <a:rPr lang="en-US" dirty="0" smtClean="0">
                <a:latin typeface="Georgia" panose="02040502050405020303" pitchFamily="18" charset="0"/>
              </a:rPr>
              <a:t>, August 2012. Web. 19 April 	2016</a:t>
            </a:r>
          </a:p>
          <a:p>
            <a:pPr marL="457200" lvl="1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In-text citations: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Article: (Price)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Play: (Shakespeare </a:t>
            </a:r>
            <a:r>
              <a:rPr lang="en-US" dirty="0" err="1" smtClean="0">
                <a:latin typeface="Georgia" pitchFamily="18" charset="0"/>
              </a:rPr>
              <a:t>act.scene.lines</a:t>
            </a:r>
            <a:r>
              <a:rPr lang="en-US" smtClean="0">
                <a:latin typeface="Georgia" pitchFamily="18" charset="0"/>
              </a:rPr>
              <a:t>)</a:t>
            </a:r>
          </a:p>
          <a:p>
            <a:pPr marL="914400" lvl="2" indent="0">
              <a:buNone/>
            </a:pPr>
            <a:endParaRPr lang="en-US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78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86"/>
    </mc:Choice>
    <mc:Fallback xmlns="">
      <p:transition spd="slow" advTm="15868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Article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>
                <a:latin typeface="Georgia" panose="02040502050405020303" pitchFamily="18" charset="0"/>
              </a:rPr>
              <a:t>Hanson, Paige L.</a:t>
            </a:r>
            <a:r>
              <a:rPr lang="en-US" dirty="0">
                <a:latin typeface="Georgia" panose="02040502050405020303" pitchFamily="18" charset="0"/>
              </a:rPr>
              <a:t> </a:t>
            </a:r>
            <a:r>
              <a:rPr lang="en-US" dirty="0" smtClean="0">
                <a:latin typeface="Georgia" panose="02040502050405020303" pitchFamily="18" charset="0"/>
              </a:rPr>
              <a:t>“Renaissance Clothing and	Sumptuary Laws.” University of Michigan –	Dearborn, 14 September 2010. Web. 2 May</a:t>
            </a: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2016</a:t>
            </a:r>
          </a:p>
          <a:p>
            <a:pPr marL="457200" lvl="1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In-text citations: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Article: (Hanson)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Play: (Shakespeare </a:t>
            </a:r>
            <a:r>
              <a:rPr lang="en-US" dirty="0" err="1" smtClean="0">
                <a:latin typeface="Georgia" pitchFamily="18" charset="0"/>
              </a:rPr>
              <a:t>act.scene.lines</a:t>
            </a:r>
            <a:r>
              <a:rPr lang="en-US" dirty="0" smtClean="0">
                <a:latin typeface="Georgia" pitchFamily="18" charset="0"/>
              </a:rPr>
              <a:t>)</a:t>
            </a:r>
          </a:p>
          <a:p>
            <a:pPr lvl="2"/>
            <a:r>
              <a:rPr lang="en-US" dirty="0" smtClean="0">
                <a:latin typeface="Georgia" pitchFamily="18" charset="0"/>
              </a:rPr>
              <a:t>Movie: (</a:t>
            </a:r>
            <a:r>
              <a:rPr lang="en-US" i="1" dirty="0" smtClean="0">
                <a:latin typeface="Georgia" pitchFamily="18" charset="0"/>
              </a:rPr>
              <a:t>Romeo </a:t>
            </a:r>
            <a:r>
              <a:rPr lang="en-US" i="1" smtClean="0">
                <a:latin typeface="Georgia" pitchFamily="18" charset="0"/>
              </a:rPr>
              <a:t>&amp; Juliet</a:t>
            </a:r>
            <a:r>
              <a:rPr lang="en-US" smtClean="0">
                <a:latin typeface="Georgia" pitchFamily="18" charset="0"/>
              </a:rPr>
              <a:t>)</a:t>
            </a:r>
            <a:endParaRPr lang="en-US" dirty="0" smtClean="0">
              <a:latin typeface="Georgia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6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86"/>
    </mc:Choice>
    <mc:Fallback xmlns="">
      <p:transition spd="slow" advTm="15868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Article </a:t>
            </a:r>
            <a:r>
              <a:rPr lang="en-US" b="1" dirty="0" smtClean="0">
                <a:latin typeface="Georgia" pitchFamily="18" charset="0"/>
              </a:rPr>
              <a:t>3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>
                <a:latin typeface="Georgia" panose="02040502050405020303" pitchFamily="18" charset="0"/>
              </a:rPr>
              <a:t>“Shakespeare’s Characters: Mercutio </a:t>
            </a:r>
            <a:r>
              <a:rPr lang="en-US" i="1" dirty="0" smtClean="0">
                <a:latin typeface="Georgia" panose="02040502050405020303" pitchFamily="18" charset="0"/>
              </a:rPr>
              <a:t>(Romeo	and Juliet</a:t>
            </a:r>
            <a:r>
              <a:rPr lang="en-US" dirty="0" smtClean="0">
                <a:latin typeface="Georgia" panose="02040502050405020303" pitchFamily="18" charset="0"/>
              </a:rPr>
              <a:t>).</a:t>
            </a:r>
            <a:r>
              <a:rPr lang="en-US" i="1" dirty="0" smtClean="0">
                <a:latin typeface="Georgia" panose="02040502050405020303" pitchFamily="18" charset="0"/>
              </a:rPr>
              <a:t>”</a:t>
            </a:r>
            <a:r>
              <a:rPr lang="en-US" dirty="0" smtClean="0">
                <a:latin typeface="Georgia" panose="02040502050405020303" pitchFamily="18" charset="0"/>
              </a:rPr>
              <a:t> Amanda </a:t>
            </a:r>
            <a:r>
              <a:rPr lang="en-US" dirty="0" err="1" smtClean="0">
                <a:latin typeface="Georgia" panose="02040502050405020303" pitchFamily="18" charset="0"/>
              </a:rPr>
              <a:t>Mabillard</a:t>
            </a:r>
            <a:r>
              <a:rPr lang="en-US" dirty="0" smtClean="0">
                <a:latin typeface="Georgia" panose="02040502050405020303" pitchFamily="18" charset="0"/>
              </a:rPr>
              <a:t>, 2014. Web.	13 May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>2016</a:t>
            </a:r>
            <a:endParaRPr lang="en-US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In-text citations: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Article: </a:t>
            </a:r>
            <a:r>
              <a:rPr lang="en-US" dirty="0" smtClean="0">
                <a:latin typeface="Georgia" panose="02040502050405020303" pitchFamily="18" charset="0"/>
              </a:rPr>
              <a:t>(“</a:t>
            </a:r>
            <a:r>
              <a:rPr lang="en-US" smtClean="0">
                <a:latin typeface="Georgia" panose="02040502050405020303" pitchFamily="18" charset="0"/>
              </a:rPr>
              <a:t>Shakespeare’s Characters”)</a:t>
            </a:r>
            <a:endParaRPr lang="en-US" dirty="0" smtClean="0">
              <a:latin typeface="Georgia" panose="02040502050405020303" pitchFamily="18" charset="0"/>
            </a:endParaRP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Play: (Shakespeare </a:t>
            </a:r>
            <a:r>
              <a:rPr lang="en-US" dirty="0" err="1" smtClean="0">
                <a:latin typeface="Georgia" pitchFamily="18" charset="0"/>
              </a:rPr>
              <a:t>act.scene.lines</a:t>
            </a:r>
            <a:r>
              <a:rPr lang="en-US" dirty="0" smtClean="0">
                <a:latin typeface="Georgia" pitchFamily="18" charset="0"/>
              </a:rPr>
              <a:t>)</a:t>
            </a:r>
          </a:p>
          <a:p>
            <a:pPr lvl="2"/>
            <a:r>
              <a:rPr lang="en-US" dirty="0" smtClean="0">
                <a:latin typeface="Georgia" pitchFamily="18" charset="0"/>
              </a:rPr>
              <a:t>Movie: (</a:t>
            </a:r>
            <a:r>
              <a:rPr lang="en-US" i="1" dirty="0" smtClean="0">
                <a:latin typeface="Georgia" pitchFamily="18" charset="0"/>
              </a:rPr>
              <a:t>Romeo &amp; Juliet</a:t>
            </a:r>
            <a:r>
              <a:rPr lang="en-US" dirty="0" smtClean="0">
                <a:latin typeface="Georgia" pitchFamily="18" charset="0"/>
              </a:rPr>
              <a:t>)</a:t>
            </a:r>
          </a:p>
          <a:p>
            <a:pPr marL="914400" lvl="2" indent="0">
              <a:buNone/>
            </a:pPr>
            <a:endParaRPr lang="en-US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1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86"/>
    </mc:Choice>
    <mc:Fallback xmlns="">
      <p:transition spd="slow" advTm="15868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68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MLA Works Cited Entries</vt:lpstr>
      <vt:lpstr>Book</vt:lpstr>
      <vt:lpstr>Article from a Website </vt:lpstr>
      <vt:lpstr>A Play</vt:lpstr>
      <vt:lpstr>A Movie</vt:lpstr>
      <vt:lpstr>Article 1</vt:lpstr>
      <vt:lpstr>Article 2</vt:lpstr>
      <vt:lpstr>Article 3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 the following:</dc:title>
  <dc:creator>MCBRIDE, JOANNA</dc:creator>
  <cp:lastModifiedBy>User</cp:lastModifiedBy>
  <cp:revision>17</cp:revision>
  <dcterms:created xsi:type="dcterms:W3CDTF">2014-09-18T12:11:07Z</dcterms:created>
  <dcterms:modified xsi:type="dcterms:W3CDTF">2016-05-16T12:22:23Z</dcterms:modified>
</cp:coreProperties>
</file>