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68" r:id="rId5"/>
    <p:sldId id="259" r:id="rId6"/>
    <p:sldId id="260" r:id="rId7"/>
    <p:sldId id="261" r:id="rId8"/>
    <p:sldId id="270" r:id="rId9"/>
    <p:sldId id="271" r:id="rId10"/>
    <p:sldId id="272" r:id="rId11"/>
    <p:sldId id="269" r:id="rId12"/>
    <p:sldId id="273" r:id="rId13"/>
    <p:sldId id="274" r:id="rId14"/>
    <p:sldId id="278" r:id="rId15"/>
    <p:sldId id="275" r:id="rId16"/>
    <p:sldId id="265" r:id="rId17"/>
    <p:sldId id="279" r:id="rId18"/>
    <p:sldId id="277" r:id="rId19"/>
    <p:sldId id="280" r:id="rId20"/>
    <p:sldId id="276" r:id="rId21"/>
    <p:sldId id="281" r:id="rId22"/>
    <p:sldId id="283" r:id="rId23"/>
    <p:sldId id="282"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7BB57-F838-474F-B8AD-3E3F459FD56A}" type="datetimeFigureOut">
              <a:rPr lang="en-US" smtClean="0"/>
              <a:t>3/22/2016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4A93F-A217-4E68-BE9B-FA69F4B3EE1A}" type="slidenum">
              <a:rPr lang="en-US" smtClean="0"/>
              <a:t>‹#›</a:t>
            </a:fld>
            <a:endParaRPr lang="en-US"/>
          </a:p>
        </p:txBody>
      </p:sp>
    </p:spTree>
    <p:extLst>
      <p:ext uri="{BB962C8B-B14F-4D97-AF65-F5344CB8AC3E}">
        <p14:creationId xmlns:p14="http://schemas.microsoft.com/office/powerpoint/2010/main" val="247789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4A93F-A217-4E68-BE9B-FA69F4B3EE1A}" type="slidenum">
              <a:rPr lang="en-US" smtClean="0"/>
              <a:t>16</a:t>
            </a:fld>
            <a:endParaRPr lang="en-US"/>
          </a:p>
        </p:txBody>
      </p:sp>
    </p:spTree>
    <p:extLst>
      <p:ext uri="{BB962C8B-B14F-4D97-AF65-F5344CB8AC3E}">
        <p14:creationId xmlns:p14="http://schemas.microsoft.com/office/powerpoint/2010/main" val="222078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CD71341-E53A-49BC-949F-6A765C1662E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F08DB-FBE5-49C8-8A69-FFB16B0D313D}"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71341-E53A-49BC-949F-6A765C1662E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F08DB-FBE5-49C8-8A69-FFB16B0D31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71341-E53A-49BC-949F-6A765C1662E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F08DB-FBE5-49C8-8A69-FFB16B0D31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71341-E53A-49BC-949F-6A765C1662E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F08DB-FBE5-49C8-8A69-FFB16B0D31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7CD71341-E53A-49BC-949F-6A765C1662E4}" type="datetimeFigureOut">
              <a:rPr lang="en-US" smtClean="0"/>
              <a:t>3/22/2016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9C9F08DB-FBE5-49C8-8A69-FFB16B0D313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D71341-E53A-49BC-949F-6A765C1662E4}"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F08DB-FBE5-49C8-8A69-FFB16B0D31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D71341-E53A-49BC-949F-6A765C1662E4}" type="datetimeFigureOut">
              <a:rPr lang="en-US" smtClean="0"/>
              <a:t>3/22/2016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F08DB-FBE5-49C8-8A69-FFB16B0D31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D71341-E53A-49BC-949F-6A765C1662E4}" type="datetimeFigureOut">
              <a:rPr lang="en-US" smtClean="0"/>
              <a:t>3/22/2016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F08DB-FBE5-49C8-8A69-FFB16B0D31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71341-E53A-49BC-949F-6A765C1662E4}" type="datetimeFigureOut">
              <a:rPr lang="en-US" smtClean="0"/>
              <a:t>3/22/2016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F08DB-FBE5-49C8-8A69-FFB16B0D31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D71341-E53A-49BC-949F-6A765C1662E4}"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F08DB-FBE5-49C8-8A69-FFB16B0D313D}"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7CD71341-E53A-49BC-949F-6A765C1662E4}"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F08DB-FBE5-49C8-8A69-FFB16B0D313D}"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7CD71341-E53A-49BC-949F-6A765C1662E4}" type="datetimeFigureOut">
              <a:rPr lang="en-US" smtClean="0"/>
              <a:t>3/22/2016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C9F08DB-FBE5-49C8-8A69-FFB16B0D313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latin typeface="Georgia" panose="02040502050405020303" pitchFamily="18" charset="0"/>
              </a:rPr>
              <a:t>Lord of the Flies</a:t>
            </a:r>
            <a:endParaRPr lang="en-US" i="1" dirty="0">
              <a:latin typeface="Georgia" panose="020405020504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9011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Evaluate</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List the main rules of the society that the boys create.</a:t>
            </a:r>
          </a:p>
          <a:p>
            <a:r>
              <a:rPr lang="en-US" dirty="0" smtClean="0">
                <a:latin typeface="Georgia" panose="02040502050405020303" pitchFamily="18" charset="0"/>
              </a:rPr>
              <a:t>Summarize the group’s priorities.</a:t>
            </a:r>
          </a:p>
          <a:p>
            <a:r>
              <a:rPr lang="en-US" b="1" dirty="0" smtClean="0">
                <a:solidFill>
                  <a:srgbClr val="FFFF00"/>
                </a:solidFill>
                <a:latin typeface="Georgia" panose="02040502050405020303" pitchFamily="18" charset="0"/>
              </a:rPr>
              <a:t>In a paragraph</a:t>
            </a:r>
            <a:r>
              <a:rPr lang="en-US" dirty="0" smtClean="0">
                <a:latin typeface="Georgia" panose="02040502050405020303" pitchFamily="18" charset="0"/>
              </a:rPr>
              <a:t>, evaluate these rules and priorities.  Consider the following:</a:t>
            </a:r>
          </a:p>
          <a:p>
            <a:pPr lvl="1"/>
            <a:r>
              <a:rPr lang="en-US" dirty="0" smtClean="0">
                <a:latin typeface="Georgia" panose="02040502050405020303" pitchFamily="18" charset="0"/>
              </a:rPr>
              <a:t>Are they good rules and priorities?</a:t>
            </a:r>
          </a:p>
          <a:p>
            <a:pPr lvl="1"/>
            <a:r>
              <a:rPr lang="en-US" dirty="0" smtClean="0">
                <a:latin typeface="Georgia" panose="02040502050405020303" pitchFamily="18" charset="0"/>
              </a:rPr>
              <a:t>Will these rules and priorities help the group survive?</a:t>
            </a:r>
          </a:p>
          <a:p>
            <a:pPr lvl="1"/>
            <a:r>
              <a:rPr lang="en-US" dirty="0" smtClean="0">
                <a:latin typeface="Georgia" panose="02040502050405020303" pitchFamily="18" charset="0"/>
              </a:rPr>
              <a:t>How could the rules and priorities be improved?</a:t>
            </a:r>
          </a:p>
        </p:txBody>
      </p:sp>
    </p:spTree>
    <p:extLst>
      <p:ext uri="{BB962C8B-B14F-4D97-AF65-F5344CB8AC3E}">
        <p14:creationId xmlns:p14="http://schemas.microsoft.com/office/powerpoint/2010/main" val="305230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latin typeface="Georgia" panose="02040502050405020303" pitchFamily="18" charset="0"/>
              </a:rPr>
              <a:t>Chapter 3</a:t>
            </a:r>
            <a:endParaRPr lang="en-US" dirty="0">
              <a:latin typeface="Georgia" panose="02040502050405020303" pitchFamily="18" charset="0"/>
            </a:endParaRPr>
          </a:p>
        </p:txBody>
      </p:sp>
    </p:spTree>
    <p:extLst>
      <p:ext uri="{BB962C8B-B14F-4D97-AF65-F5344CB8AC3E}">
        <p14:creationId xmlns:p14="http://schemas.microsoft.com/office/powerpoint/2010/main" val="3135913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latin typeface="Georgia" panose="02040502050405020303" pitchFamily="18" charset="0"/>
              </a:rPr>
              <a:t>Synectic</a:t>
            </a:r>
            <a:r>
              <a:rPr lang="en-US" dirty="0" smtClean="0">
                <a:latin typeface="Georgia" panose="02040502050405020303" pitchFamily="18" charset="0"/>
              </a:rPr>
              <a:t> 2</a:t>
            </a:r>
            <a:endParaRPr lang="en-US" dirty="0">
              <a:latin typeface="Georgia" panose="02040502050405020303" pitchFamily="18" charset="0"/>
            </a:endParaRPr>
          </a:p>
        </p:txBody>
      </p:sp>
      <p:sp>
        <p:nvSpPr>
          <p:cNvPr id="4" name="Text Placeholder 3"/>
          <p:cNvSpPr>
            <a:spLocks noGrp="1"/>
          </p:cNvSpPr>
          <p:nvPr>
            <p:ph type="body" sz="half" idx="2"/>
          </p:nvPr>
        </p:nvSpPr>
        <p:spPr/>
        <p:txBody>
          <a:bodyPr/>
          <a:lstStyle/>
          <a:p>
            <a:r>
              <a:rPr lang="en-US" dirty="0" smtClean="0">
                <a:latin typeface="Georgia" panose="02040502050405020303" pitchFamily="18" charset="0"/>
              </a:rPr>
              <a:t>“Blue Segment”</a:t>
            </a:r>
          </a:p>
          <a:p>
            <a:endParaRPr lang="en-US" dirty="0">
              <a:latin typeface="Georgia" panose="02040502050405020303" pitchFamily="18" charset="0"/>
            </a:endParaRPr>
          </a:p>
          <a:p>
            <a:r>
              <a:rPr lang="en-US" dirty="0" err="1" smtClean="0">
                <a:latin typeface="Georgia" panose="02040502050405020303" pitchFamily="18" charset="0"/>
              </a:rPr>
              <a:t>Wassily</a:t>
            </a:r>
            <a:r>
              <a:rPr lang="en-US" smtClean="0">
                <a:latin typeface="Georgia" panose="02040502050405020303" pitchFamily="18" charset="0"/>
              </a:rPr>
              <a:t> Kandinsky</a:t>
            </a:r>
            <a:endParaRPr lang="en-US" dirty="0">
              <a:latin typeface="Georgia" panose="02040502050405020303" pitchFamily="18" charset="0"/>
            </a:endParaRPr>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211" r="8211"/>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753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81000" y="914400"/>
            <a:ext cx="4040188" cy="639762"/>
          </a:xfrm>
        </p:spPr>
        <p:txBody>
          <a:bodyPr>
            <a:noAutofit/>
          </a:bodyPr>
          <a:lstStyle/>
          <a:p>
            <a:r>
              <a:rPr lang="en-US" sz="4000" dirty="0" smtClean="0">
                <a:latin typeface="Georgia" panose="02040502050405020303" pitchFamily="18" charset="0"/>
              </a:rPr>
              <a:t>Jack</a:t>
            </a:r>
            <a:endParaRPr lang="en-US" sz="4000" dirty="0">
              <a:latin typeface="Georgia" panose="02040502050405020303" pitchFamily="18" charset="0"/>
            </a:endParaRPr>
          </a:p>
        </p:txBody>
      </p:sp>
      <p:sp>
        <p:nvSpPr>
          <p:cNvPr id="4" name="Content Placeholder 3"/>
          <p:cNvSpPr>
            <a:spLocks noGrp="1"/>
          </p:cNvSpPr>
          <p:nvPr>
            <p:ph sz="half" idx="2"/>
          </p:nvPr>
        </p:nvSpPr>
        <p:spPr>
          <a:xfrm>
            <a:off x="457200" y="1676400"/>
            <a:ext cx="4040188" cy="4572000"/>
          </a:xfrm>
        </p:spPr>
        <p:txBody>
          <a:bodyPr>
            <a:normAutofit lnSpcReduction="10000"/>
          </a:bodyPr>
          <a:lstStyle/>
          <a:p>
            <a:r>
              <a:rPr lang="en-US" dirty="0">
                <a:latin typeface="Georgia" panose="02040502050405020303" pitchFamily="18" charset="0"/>
              </a:rPr>
              <a:t>Reread the first three paragraphs of chapter 3 (pages 48-49).</a:t>
            </a:r>
          </a:p>
          <a:p>
            <a:r>
              <a:rPr lang="en-US" dirty="0">
                <a:latin typeface="Georgia" panose="02040502050405020303" pitchFamily="18" charset="0"/>
              </a:rPr>
              <a:t>Make some notes about the following:</a:t>
            </a:r>
          </a:p>
          <a:p>
            <a:pPr lvl="1"/>
            <a:r>
              <a:rPr lang="en-US" sz="2400" dirty="0" smtClean="0">
                <a:latin typeface="Georgia" panose="02040502050405020303" pitchFamily="18" charset="0"/>
              </a:rPr>
              <a:t>How </a:t>
            </a:r>
            <a:r>
              <a:rPr lang="en-US" sz="2400" dirty="0">
                <a:latin typeface="Georgia" panose="02040502050405020303" pitchFamily="18" charset="0"/>
              </a:rPr>
              <a:t>has Jack changed?  Consider ALL aspects of his change.</a:t>
            </a:r>
          </a:p>
          <a:p>
            <a:pPr lvl="1"/>
            <a:r>
              <a:rPr lang="en-US" sz="2400" dirty="0">
                <a:latin typeface="Georgia" panose="02040502050405020303" pitchFamily="18" charset="0"/>
              </a:rPr>
              <a:t>What are Jack’s priorities? Consider what he feels </a:t>
            </a:r>
            <a:r>
              <a:rPr lang="en-US" sz="2400" b="1" dirty="0">
                <a:latin typeface="Georgia" panose="02040502050405020303" pitchFamily="18" charset="0"/>
              </a:rPr>
              <a:t>compelled</a:t>
            </a:r>
            <a:r>
              <a:rPr lang="en-US" sz="2400" dirty="0">
                <a:latin typeface="Georgia" panose="02040502050405020303" pitchFamily="18" charset="0"/>
              </a:rPr>
              <a:t> to do.</a:t>
            </a:r>
            <a:endParaRPr lang="en-US" dirty="0"/>
          </a:p>
        </p:txBody>
      </p:sp>
      <p:sp>
        <p:nvSpPr>
          <p:cNvPr id="5" name="Text Placeholder 4"/>
          <p:cNvSpPr>
            <a:spLocks noGrp="1"/>
          </p:cNvSpPr>
          <p:nvPr>
            <p:ph type="body" sz="quarter" idx="3"/>
          </p:nvPr>
        </p:nvSpPr>
        <p:spPr>
          <a:xfrm>
            <a:off x="4648200" y="914400"/>
            <a:ext cx="4041775" cy="639762"/>
          </a:xfrm>
        </p:spPr>
        <p:txBody>
          <a:bodyPr>
            <a:noAutofit/>
          </a:bodyPr>
          <a:lstStyle/>
          <a:p>
            <a:r>
              <a:rPr lang="en-US" sz="4000" dirty="0" smtClean="0">
                <a:latin typeface="Georgia" panose="02040502050405020303" pitchFamily="18" charset="0"/>
              </a:rPr>
              <a:t>Ralph</a:t>
            </a:r>
            <a:endParaRPr lang="en-US" sz="4000" dirty="0">
              <a:latin typeface="Georgia" panose="02040502050405020303" pitchFamily="18" charset="0"/>
            </a:endParaRPr>
          </a:p>
        </p:txBody>
      </p:sp>
      <p:sp>
        <p:nvSpPr>
          <p:cNvPr id="6" name="Content Placeholder 5"/>
          <p:cNvSpPr>
            <a:spLocks noGrp="1"/>
          </p:cNvSpPr>
          <p:nvPr>
            <p:ph sz="quarter" idx="4"/>
          </p:nvPr>
        </p:nvSpPr>
        <p:spPr>
          <a:xfrm>
            <a:off x="4648200" y="1676400"/>
            <a:ext cx="4041775" cy="3951288"/>
          </a:xfrm>
        </p:spPr>
        <p:txBody>
          <a:bodyPr/>
          <a:lstStyle/>
          <a:p>
            <a:r>
              <a:rPr lang="en-US" dirty="0">
                <a:latin typeface="Georgia" panose="02040502050405020303" pitchFamily="18" charset="0"/>
              </a:rPr>
              <a:t>Review pages 50-53.</a:t>
            </a:r>
          </a:p>
          <a:p>
            <a:r>
              <a:rPr lang="en-US" dirty="0">
                <a:latin typeface="Georgia" panose="02040502050405020303" pitchFamily="18" charset="0"/>
              </a:rPr>
              <a:t>Make some notes about the following:</a:t>
            </a:r>
          </a:p>
          <a:p>
            <a:pPr lvl="1"/>
            <a:r>
              <a:rPr lang="en-US" sz="2400" dirty="0">
                <a:latin typeface="Georgia" panose="02040502050405020303" pitchFamily="18" charset="0"/>
              </a:rPr>
              <a:t>What is Ralph focused on? </a:t>
            </a:r>
            <a:endParaRPr lang="en-US" sz="2400" dirty="0" smtClean="0">
              <a:latin typeface="Georgia" panose="02040502050405020303" pitchFamily="18" charset="0"/>
            </a:endParaRPr>
          </a:p>
          <a:p>
            <a:pPr lvl="1"/>
            <a:r>
              <a:rPr lang="en-US" sz="2400" dirty="0" smtClean="0">
                <a:latin typeface="Georgia" panose="02040502050405020303" pitchFamily="18" charset="0"/>
              </a:rPr>
              <a:t>What </a:t>
            </a:r>
            <a:r>
              <a:rPr lang="en-US" sz="2400" dirty="0">
                <a:latin typeface="Georgia" panose="02040502050405020303" pitchFamily="18" charset="0"/>
              </a:rPr>
              <a:t>are his priorities?</a:t>
            </a:r>
          </a:p>
          <a:p>
            <a:pPr marL="0" indent="0">
              <a:buNone/>
            </a:pPr>
            <a:endParaRPr lang="en-US" dirty="0"/>
          </a:p>
        </p:txBody>
      </p:sp>
    </p:spTree>
    <p:extLst>
      <p:ext uri="{BB962C8B-B14F-4D97-AF65-F5344CB8AC3E}">
        <p14:creationId xmlns:p14="http://schemas.microsoft.com/office/powerpoint/2010/main" val="223075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anim calcmode="lin" valueType="num">
                                      <p:cBhvr>
                                        <p:cTn id="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1000"/>
                                        <p:tgtEl>
                                          <p:spTgt spid="6">
                                            <p:txEl>
                                              <p:pRg st="1" end="1"/>
                                            </p:txEl>
                                          </p:spTgt>
                                        </p:tgtEl>
                                      </p:cBhvr>
                                    </p:animEffect>
                                    <p:anim calcmode="lin" valueType="num">
                                      <p:cBhvr>
                                        <p:cTn id="4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1000"/>
                                        <p:tgtEl>
                                          <p:spTgt spid="6">
                                            <p:txEl>
                                              <p:pRg st="2" end="2"/>
                                            </p:txEl>
                                          </p:spTgt>
                                        </p:tgtEl>
                                      </p:cBhvr>
                                    </p:animEffect>
                                    <p:anim calcmode="lin" valueType="num">
                                      <p:cBhvr>
                                        <p:cTn id="4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1000"/>
                                        <p:tgtEl>
                                          <p:spTgt spid="6">
                                            <p:txEl>
                                              <p:pRg st="3" end="3"/>
                                            </p:txEl>
                                          </p:spTgt>
                                        </p:tgtEl>
                                      </p:cBhvr>
                                    </p:animEffect>
                                    <p:anim calcmode="lin" valueType="num">
                                      <p:cBhvr>
                                        <p:cTn id="5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latin typeface="Georgia" panose="02040502050405020303" pitchFamily="18" charset="0"/>
              </a:rPr>
              <a:t>Chapters 4-6</a:t>
            </a:r>
            <a:endParaRPr lang="en-US" dirty="0">
              <a:latin typeface="Georgia" panose="02040502050405020303" pitchFamily="18" charset="0"/>
            </a:endParaRPr>
          </a:p>
        </p:txBody>
      </p:sp>
    </p:spTree>
    <p:extLst>
      <p:ext uri="{BB962C8B-B14F-4D97-AF65-F5344CB8AC3E}">
        <p14:creationId xmlns:p14="http://schemas.microsoft.com/office/powerpoint/2010/main" val="1610201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latin typeface="Georgia" panose="02040502050405020303" pitchFamily="18" charset="0"/>
              </a:rPr>
              <a:t>Synectic</a:t>
            </a:r>
            <a:r>
              <a:rPr lang="en-US" dirty="0" smtClean="0">
                <a:latin typeface="Georgia" panose="02040502050405020303" pitchFamily="18" charset="0"/>
              </a:rPr>
              <a:t> 3</a:t>
            </a:r>
            <a:endParaRPr lang="en-US" dirty="0">
              <a:latin typeface="Georgia" panose="02040502050405020303" pitchFamily="18" charset="0"/>
            </a:endParaRPr>
          </a:p>
        </p:txBody>
      </p:sp>
      <p:sp>
        <p:nvSpPr>
          <p:cNvPr id="4" name="Text Placeholder 3"/>
          <p:cNvSpPr>
            <a:spLocks noGrp="1"/>
          </p:cNvSpPr>
          <p:nvPr>
            <p:ph type="body" sz="half" idx="2"/>
          </p:nvPr>
        </p:nvSpPr>
        <p:spPr/>
        <p:txBody>
          <a:bodyPr/>
          <a:lstStyle/>
          <a:p>
            <a:r>
              <a:rPr lang="en-US" dirty="0" smtClean="0">
                <a:latin typeface="Georgia" panose="02040502050405020303" pitchFamily="18" charset="0"/>
              </a:rPr>
              <a:t>“Robe”</a:t>
            </a:r>
          </a:p>
          <a:p>
            <a:endParaRPr lang="en-US" dirty="0">
              <a:latin typeface="Georgia" panose="02040502050405020303" pitchFamily="18" charset="0"/>
            </a:endParaRPr>
          </a:p>
          <a:p>
            <a:r>
              <a:rPr lang="en-US" dirty="0" smtClean="0">
                <a:latin typeface="Georgia" panose="02040502050405020303" pitchFamily="18" charset="0"/>
              </a:rPr>
              <a:t>Jeanette Cole</a:t>
            </a:r>
            <a:endParaRPr lang="en-US" dirty="0">
              <a:latin typeface="Georgia" panose="02040502050405020303" pitchFamily="18" charset="0"/>
            </a:endParaRPr>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142" r="19142"/>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88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Chapters 4-6</a:t>
            </a:r>
            <a:endParaRPr lang="en-US"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dirty="0" smtClean="0">
                <a:latin typeface="Georgia" panose="02040502050405020303" pitchFamily="18" charset="0"/>
              </a:rPr>
              <a:t>Write a </a:t>
            </a:r>
            <a:r>
              <a:rPr lang="en-US" b="1" dirty="0" smtClean="0">
                <a:latin typeface="Georgia" panose="02040502050405020303" pitchFamily="18" charset="0"/>
              </a:rPr>
              <a:t>full</a:t>
            </a:r>
            <a:r>
              <a:rPr lang="en-US" dirty="0" smtClean="0">
                <a:latin typeface="Georgia" panose="02040502050405020303" pitchFamily="18" charset="0"/>
              </a:rPr>
              <a:t> paragraph that includes at least </a:t>
            </a:r>
            <a:r>
              <a:rPr lang="en-US" b="1" dirty="0" smtClean="0">
                <a:latin typeface="Georgia" panose="02040502050405020303" pitchFamily="18" charset="0"/>
              </a:rPr>
              <a:t>two</a:t>
            </a:r>
            <a:r>
              <a:rPr lang="en-US" dirty="0" smtClean="0">
                <a:latin typeface="Georgia" panose="02040502050405020303" pitchFamily="18" charset="0"/>
              </a:rPr>
              <a:t> specific, cited details from the book about one of the following topics:</a:t>
            </a:r>
          </a:p>
          <a:p>
            <a:pPr lvl="1"/>
            <a:r>
              <a:rPr lang="en-US" sz="2400" dirty="0">
                <a:latin typeface="Georgia" panose="02040502050405020303" pitchFamily="18" charset="0"/>
              </a:rPr>
              <a:t>Golding’s description of the island</a:t>
            </a:r>
          </a:p>
          <a:p>
            <a:pPr lvl="1"/>
            <a:r>
              <a:rPr lang="en-US" sz="2400" dirty="0">
                <a:latin typeface="Georgia" panose="02040502050405020303" pitchFamily="18" charset="0"/>
              </a:rPr>
              <a:t>The theme of </a:t>
            </a:r>
            <a:r>
              <a:rPr lang="en-US" sz="2400" dirty="0" err="1">
                <a:latin typeface="Georgia" panose="02040502050405020303" pitchFamily="18" charset="0"/>
              </a:rPr>
              <a:t>ch.</a:t>
            </a:r>
            <a:r>
              <a:rPr lang="en-US" sz="2400" dirty="0">
                <a:latin typeface="Georgia" panose="02040502050405020303" pitchFamily="18" charset="0"/>
              </a:rPr>
              <a:t> 4-6 (remember: what is Golding saying about good vs. evil OR what is Golding saying about civilization)</a:t>
            </a:r>
          </a:p>
          <a:p>
            <a:pPr lvl="1"/>
            <a:r>
              <a:rPr lang="en-US" sz="2400" dirty="0">
                <a:latin typeface="Georgia" panose="02040502050405020303" pitchFamily="18" charset="0"/>
              </a:rPr>
              <a:t>A major character in </a:t>
            </a:r>
            <a:r>
              <a:rPr lang="en-US" sz="2400" dirty="0" err="1">
                <a:latin typeface="Georgia" panose="02040502050405020303" pitchFamily="18" charset="0"/>
              </a:rPr>
              <a:t>ch.</a:t>
            </a:r>
            <a:r>
              <a:rPr lang="en-US" sz="2400" dirty="0">
                <a:latin typeface="Georgia" panose="02040502050405020303" pitchFamily="18" charset="0"/>
              </a:rPr>
              <a:t> 4-6 (Ralph, Piggy, Jack, or Simon</a:t>
            </a:r>
            <a:r>
              <a:rPr lang="en-US" sz="2400" dirty="0" smtClean="0">
                <a:latin typeface="Georgia" panose="02040502050405020303" pitchFamily="18" charset="0"/>
              </a:rPr>
              <a:t>)</a:t>
            </a:r>
            <a:endParaRPr lang="en-US" dirty="0" smtClean="0">
              <a:latin typeface="Georgia" panose="02040502050405020303" pitchFamily="18" charset="0"/>
            </a:endParaRPr>
          </a:p>
          <a:p>
            <a:r>
              <a:rPr lang="en-US" dirty="0" smtClean="0">
                <a:latin typeface="Georgia" panose="02040502050405020303" pitchFamily="18" charset="0"/>
              </a:rPr>
              <a:t>When you finish, turn in your paragraph and work on chapters 7-9.</a:t>
            </a:r>
          </a:p>
        </p:txBody>
      </p:sp>
    </p:spTree>
    <p:extLst>
      <p:ext uri="{BB962C8B-B14F-4D97-AF65-F5344CB8AC3E}">
        <p14:creationId xmlns:p14="http://schemas.microsoft.com/office/powerpoint/2010/main" val="682901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latin typeface="Georgia" panose="02040502050405020303" pitchFamily="18" charset="0"/>
              </a:rPr>
              <a:t>Chapters 7-9</a:t>
            </a:r>
            <a:endParaRPr lang="en-US" dirty="0">
              <a:latin typeface="Georgia" panose="02040502050405020303" pitchFamily="18" charset="0"/>
            </a:endParaRPr>
          </a:p>
        </p:txBody>
      </p:sp>
    </p:spTree>
    <p:extLst>
      <p:ext uri="{BB962C8B-B14F-4D97-AF65-F5344CB8AC3E}">
        <p14:creationId xmlns:p14="http://schemas.microsoft.com/office/powerpoint/2010/main" val="2072620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latin typeface="Georgia" panose="02040502050405020303" pitchFamily="18" charset="0"/>
              </a:rPr>
              <a:t>Synectic</a:t>
            </a:r>
            <a:r>
              <a:rPr lang="en-US" dirty="0" smtClean="0">
                <a:latin typeface="Georgia" panose="02040502050405020303" pitchFamily="18" charset="0"/>
              </a:rPr>
              <a:t> 4</a:t>
            </a:r>
            <a:endParaRPr lang="en-US" dirty="0">
              <a:latin typeface="Georgia" panose="02040502050405020303" pitchFamily="18" charset="0"/>
            </a:endParaRPr>
          </a:p>
        </p:txBody>
      </p:sp>
      <p:sp>
        <p:nvSpPr>
          <p:cNvPr id="4" name="Text Placeholder 3"/>
          <p:cNvSpPr>
            <a:spLocks noGrp="1"/>
          </p:cNvSpPr>
          <p:nvPr>
            <p:ph type="body" sz="half" idx="2"/>
          </p:nvPr>
        </p:nvSpPr>
        <p:spPr/>
        <p:txBody>
          <a:bodyPr/>
          <a:lstStyle/>
          <a:p>
            <a:r>
              <a:rPr lang="en-US" dirty="0" smtClean="0">
                <a:latin typeface="Georgia" panose="02040502050405020303" pitchFamily="18" charset="0"/>
              </a:rPr>
              <a:t>“Angel </a:t>
            </a:r>
            <a:r>
              <a:rPr lang="en-US" dirty="0" err="1" smtClean="0">
                <a:latin typeface="Georgia" panose="02040502050405020303" pitchFamily="18" charset="0"/>
              </a:rPr>
              <a:t>Planells</a:t>
            </a:r>
            <a:r>
              <a:rPr lang="en-US" dirty="0" smtClean="0">
                <a:latin typeface="Georgia" panose="02040502050405020303" pitchFamily="18" charset="0"/>
              </a:rPr>
              <a:t>”</a:t>
            </a:r>
          </a:p>
          <a:p>
            <a:endParaRPr lang="en-US" dirty="0">
              <a:latin typeface="Georgia" panose="02040502050405020303" pitchFamily="18" charset="0"/>
            </a:endParaRPr>
          </a:p>
          <a:p>
            <a:r>
              <a:rPr lang="en-US" dirty="0" smtClean="0">
                <a:latin typeface="Georgia" panose="02040502050405020303" pitchFamily="18" charset="0"/>
              </a:rPr>
              <a:t>Pablo Picasso</a:t>
            </a:r>
            <a:endParaRPr lang="en-US" dirty="0">
              <a:latin typeface="Georgia" panose="02040502050405020303" pitchFamily="18" charset="0"/>
            </a:endParaRPr>
          </a:p>
        </p:txBody>
      </p:sp>
      <p:pic>
        <p:nvPicPr>
          <p:cNvPr id="1032" name="Picture 8" descr="https://lh6.googleusercontent.com/QNb7bcFdGRqX3q2YNtBMgGKWDGmESCzns0znu5gDy2BUQUVhfqI6MvxB4jXZqWE7fb_bJtyGNcPTQ9yUlgK8cvSs95GmEeoCxrOpnxuBqDk9lsjRmTSZrrcxRv7OYX6mms7DVRC1"/>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801" r="98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157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latin typeface="Georgia" panose="02040502050405020303" pitchFamily="18" charset="0"/>
              </a:rPr>
              <a:t>Chapter 10</a:t>
            </a:r>
            <a:endParaRPr lang="en-US" dirty="0">
              <a:latin typeface="Georgia" panose="02040502050405020303" pitchFamily="18" charset="0"/>
            </a:endParaRPr>
          </a:p>
        </p:txBody>
      </p:sp>
    </p:spTree>
    <p:extLst>
      <p:ext uri="{BB962C8B-B14F-4D97-AF65-F5344CB8AC3E}">
        <p14:creationId xmlns:p14="http://schemas.microsoft.com/office/powerpoint/2010/main" val="1207269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latin typeface="Georgia" panose="02040502050405020303" pitchFamily="18" charset="0"/>
              </a:rPr>
              <a:t>Background Information</a:t>
            </a:r>
            <a:endParaRPr lang="en-US" dirty="0">
              <a:latin typeface="Georgia" panose="02040502050405020303" pitchFamily="18" charset="0"/>
            </a:endParaRPr>
          </a:p>
        </p:txBody>
      </p:sp>
    </p:spTree>
    <p:extLst>
      <p:ext uri="{BB962C8B-B14F-4D97-AF65-F5344CB8AC3E}">
        <p14:creationId xmlns:p14="http://schemas.microsoft.com/office/powerpoint/2010/main" val="3182188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Georgia" panose="02040502050405020303" pitchFamily="18" charset="0"/>
              </a:rPr>
              <a:t/>
            </a:r>
            <a:br>
              <a:rPr lang="en-US" dirty="0">
                <a:latin typeface="Georgia" panose="02040502050405020303" pitchFamily="18" charset="0"/>
              </a:rPr>
            </a:br>
            <a:r>
              <a:rPr lang="en-US" dirty="0" err="1" smtClean="0">
                <a:latin typeface="Georgia" panose="02040502050405020303" pitchFamily="18" charset="0"/>
              </a:rPr>
              <a:t>Synectic</a:t>
            </a:r>
            <a:r>
              <a:rPr lang="en-US" dirty="0" smtClean="0">
                <a:latin typeface="Georgia" panose="02040502050405020303" pitchFamily="18" charset="0"/>
              </a:rPr>
              <a:t> 5 </a:t>
            </a:r>
            <a:endParaRPr lang="en-US" dirty="0">
              <a:latin typeface="Georgia" panose="02040502050405020303" pitchFamily="18" charset="0"/>
            </a:endParaRPr>
          </a:p>
        </p:txBody>
      </p:sp>
      <p:sp>
        <p:nvSpPr>
          <p:cNvPr id="4" name="Text Placeholder 3"/>
          <p:cNvSpPr>
            <a:spLocks noGrp="1"/>
          </p:cNvSpPr>
          <p:nvPr>
            <p:ph type="body" sz="half" idx="2"/>
          </p:nvPr>
        </p:nvSpPr>
        <p:spPr/>
        <p:txBody>
          <a:bodyPr/>
          <a:lstStyle/>
          <a:p>
            <a:r>
              <a:rPr lang="en-US" dirty="0" smtClean="0">
                <a:latin typeface="Georgia" panose="02040502050405020303" pitchFamily="18" charset="0"/>
              </a:rPr>
              <a:t>“Loss of Innocence”</a:t>
            </a:r>
          </a:p>
          <a:p>
            <a:endParaRPr lang="en-US" dirty="0">
              <a:latin typeface="Georgia" panose="02040502050405020303" pitchFamily="18" charset="0"/>
            </a:endParaRPr>
          </a:p>
          <a:p>
            <a:r>
              <a:rPr lang="en-US" dirty="0" smtClean="0">
                <a:latin typeface="Georgia" panose="02040502050405020303" pitchFamily="18" charset="0"/>
              </a:rPr>
              <a:t>Gregory John</a:t>
            </a:r>
            <a:endParaRPr lang="en-US" dirty="0">
              <a:latin typeface="Georgia" panose="02040502050405020303"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600200"/>
            <a:ext cx="47625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14289" r="14289"/>
          <a:stretch>
            <a:fillRect/>
          </a:stretch>
        </p:blipFill>
        <p:spPr/>
      </p:pic>
    </p:spTree>
    <p:extLst>
      <p:ext uri="{BB962C8B-B14F-4D97-AF65-F5344CB8AC3E}">
        <p14:creationId xmlns:p14="http://schemas.microsoft.com/office/powerpoint/2010/main" val="4133540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Discussion Questions</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latin typeface="Georgia" panose="02040502050405020303" pitchFamily="18" charset="0"/>
              </a:rPr>
              <a:t>What are the key plot developments  (5-6) that have happened in chapters 4-10? Consider WHY they are important when making your decision.</a:t>
            </a:r>
          </a:p>
          <a:p>
            <a:pPr marL="457200" indent="-457200">
              <a:buFont typeface="+mj-lt"/>
              <a:buAutoNum type="arabicPeriod"/>
            </a:pPr>
            <a:r>
              <a:rPr lang="en-US" dirty="0" smtClean="0">
                <a:latin typeface="Georgia" panose="02040502050405020303" pitchFamily="18" charset="0"/>
              </a:rPr>
              <a:t>Decide why the following are significant in light of what Golding is trying to do thematically in </a:t>
            </a:r>
            <a:r>
              <a:rPr lang="en-US" i="1" dirty="0" smtClean="0">
                <a:latin typeface="Georgia" panose="02040502050405020303" pitchFamily="18" charset="0"/>
              </a:rPr>
              <a:t>Lord of the Flies</a:t>
            </a:r>
            <a:r>
              <a:rPr lang="en-US" dirty="0" smtClean="0">
                <a:latin typeface="Georgia" panose="02040502050405020303" pitchFamily="18" charset="0"/>
              </a:rPr>
              <a:t>:</a:t>
            </a:r>
          </a:p>
          <a:p>
            <a:pPr lvl="1"/>
            <a:r>
              <a:rPr lang="en-US" dirty="0" smtClean="0">
                <a:latin typeface="Georgia" panose="02040502050405020303" pitchFamily="18" charset="0"/>
              </a:rPr>
              <a:t>the masks the hunters wear</a:t>
            </a:r>
          </a:p>
          <a:p>
            <a:pPr lvl="1"/>
            <a:r>
              <a:rPr lang="en-US" dirty="0" smtClean="0">
                <a:latin typeface="Georgia" panose="02040502050405020303" pitchFamily="18" charset="0"/>
              </a:rPr>
              <a:t>the parachutist</a:t>
            </a:r>
          </a:p>
          <a:p>
            <a:pPr lvl="1"/>
            <a:r>
              <a:rPr lang="en-US" dirty="0" smtClean="0">
                <a:latin typeface="Georgia" panose="02040502050405020303" pitchFamily="18" charset="0"/>
              </a:rPr>
              <a:t>the Beast</a:t>
            </a:r>
          </a:p>
          <a:p>
            <a:pPr lvl="1"/>
            <a:r>
              <a:rPr lang="en-US" dirty="0" smtClean="0">
                <a:latin typeface="Georgia" panose="02040502050405020303" pitchFamily="18" charset="0"/>
              </a:rPr>
              <a:t>Piggy’s glasses</a:t>
            </a:r>
          </a:p>
          <a:p>
            <a:pPr lvl="1"/>
            <a:r>
              <a:rPr lang="en-US" dirty="0" smtClean="0">
                <a:latin typeface="Georgia" panose="02040502050405020303" pitchFamily="18" charset="0"/>
              </a:rPr>
              <a:t>the conch shell</a:t>
            </a:r>
            <a:endParaRPr lang="en-US" dirty="0">
              <a:latin typeface="Georgia" panose="02040502050405020303" pitchFamily="18" charset="0"/>
            </a:endParaRPr>
          </a:p>
        </p:txBody>
      </p:sp>
    </p:spTree>
    <p:extLst>
      <p:ext uri="{BB962C8B-B14F-4D97-AF65-F5344CB8AC3E}">
        <p14:creationId xmlns:p14="http://schemas.microsoft.com/office/powerpoint/2010/main" val="3187468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latin typeface="Georgia" panose="02040502050405020303" pitchFamily="18" charset="0"/>
              </a:rPr>
              <a:t>Chapters 11-12</a:t>
            </a:r>
            <a:endParaRPr lang="en-US" dirty="0">
              <a:latin typeface="Georgia" panose="02040502050405020303" pitchFamily="18" charset="0"/>
            </a:endParaRPr>
          </a:p>
        </p:txBody>
      </p:sp>
    </p:spTree>
    <p:extLst>
      <p:ext uri="{BB962C8B-B14F-4D97-AF65-F5344CB8AC3E}">
        <p14:creationId xmlns:p14="http://schemas.microsoft.com/office/powerpoint/2010/main" val="4062173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latin typeface="Georgia" panose="02040502050405020303" pitchFamily="18" charset="0"/>
              </a:rPr>
              <a:t>Synectic</a:t>
            </a:r>
            <a:r>
              <a:rPr lang="en-US" dirty="0" smtClean="0">
                <a:latin typeface="Georgia" panose="02040502050405020303" pitchFamily="18" charset="0"/>
              </a:rPr>
              <a:t> 6</a:t>
            </a:r>
            <a:endParaRPr lang="en-US" dirty="0">
              <a:latin typeface="Georgia" panose="02040502050405020303" pitchFamily="18" charset="0"/>
            </a:endParaRPr>
          </a:p>
        </p:txBody>
      </p:sp>
      <p:sp>
        <p:nvSpPr>
          <p:cNvPr id="4" name="Text Placeholder 3"/>
          <p:cNvSpPr>
            <a:spLocks noGrp="1"/>
          </p:cNvSpPr>
          <p:nvPr>
            <p:ph type="body" sz="half" idx="2"/>
          </p:nvPr>
        </p:nvSpPr>
        <p:spPr/>
        <p:txBody>
          <a:bodyPr/>
          <a:lstStyle/>
          <a:p>
            <a:r>
              <a:rPr lang="en-US" dirty="0" smtClean="0">
                <a:latin typeface="Georgia" panose="02040502050405020303" pitchFamily="18" charset="0"/>
              </a:rPr>
              <a:t>“Promised Counting”</a:t>
            </a:r>
          </a:p>
          <a:p>
            <a:endParaRPr lang="en-US" dirty="0">
              <a:latin typeface="Georgia" panose="02040502050405020303" pitchFamily="18" charset="0"/>
            </a:endParaRPr>
          </a:p>
          <a:p>
            <a:r>
              <a:rPr lang="en-US" dirty="0" smtClean="0">
                <a:latin typeface="Georgia" panose="02040502050405020303" pitchFamily="18" charset="0"/>
              </a:rPr>
              <a:t>Don Wesley</a:t>
            </a:r>
            <a:endParaRPr lang="en-US" dirty="0">
              <a:latin typeface="Georgia" panose="02040502050405020303" pitchFamily="18" charset="0"/>
            </a:endParaRPr>
          </a:p>
        </p:txBody>
      </p:sp>
      <p:pic>
        <p:nvPicPr>
          <p:cNvPr id="1028" name="Picture 4" descr="Promised Counti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11" r="471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504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Georgia" panose="02040502050405020303" pitchFamily="18" charset="0"/>
              </a:rPr>
              <a:t>Literary Analysis Essay Outline</a:t>
            </a:r>
            <a:endParaRPr lang="en-US" dirty="0">
              <a:latin typeface="Georgia" panose="02040502050405020303" pitchFamily="18" charset="0"/>
            </a:endParaRPr>
          </a:p>
        </p:txBody>
      </p:sp>
      <p:sp>
        <p:nvSpPr>
          <p:cNvPr id="4" name="Content Placeholder 3"/>
          <p:cNvSpPr>
            <a:spLocks noGrp="1"/>
          </p:cNvSpPr>
          <p:nvPr>
            <p:ph idx="1"/>
          </p:nvPr>
        </p:nvSpPr>
        <p:spPr>
          <a:xfrm>
            <a:off x="228600" y="1143000"/>
            <a:ext cx="8686800" cy="5638800"/>
          </a:xfrm>
        </p:spPr>
        <p:txBody>
          <a:bodyPr>
            <a:normAutofit fontScale="77500" lnSpcReduction="20000"/>
          </a:bodyPr>
          <a:lstStyle/>
          <a:p>
            <a:pPr marL="640080" indent="-571500">
              <a:buFont typeface="+mj-lt"/>
              <a:buAutoNum type="romanUcPeriod"/>
            </a:pPr>
            <a:r>
              <a:rPr lang="en-US" dirty="0" smtClean="0">
                <a:latin typeface="Georgia" panose="02040502050405020303" pitchFamily="18" charset="0"/>
              </a:rPr>
              <a:t>Introduction</a:t>
            </a:r>
          </a:p>
          <a:p>
            <a:pPr marL="1005840" lvl="1" indent="-571500">
              <a:buFont typeface="+mj-lt"/>
              <a:buAutoNum type="alphaUcPeriod"/>
            </a:pPr>
            <a:r>
              <a:rPr lang="en-US" dirty="0" smtClean="0">
                <a:latin typeface="Georgia" panose="02040502050405020303" pitchFamily="18" charset="0"/>
              </a:rPr>
              <a:t>Give title and author of the novel</a:t>
            </a:r>
          </a:p>
          <a:p>
            <a:pPr marL="1005840" lvl="1" indent="-571500">
              <a:buFont typeface="+mj-lt"/>
              <a:buAutoNum type="alphaUcPeriod"/>
            </a:pPr>
            <a:r>
              <a:rPr lang="en-US" dirty="0" smtClean="0">
                <a:latin typeface="Georgia" panose="02040502050405020303" pitchFamily="18" charset="0"/>
              </a:rPr>
              <a:t>Briefly summarize the plot of </a:t>
            </a:r>
            <a:r>
              <a:rPr lang="en-US" i="1" dirty="0" smtClean="0">
                <a:latin typeface="Georgia" panose="02040502050405020303" pitchFamily="18" charset="0"/>
              </a:rPr>
              <a:t>Lord of the Flies</a:t>
            </a:r>
            <a:endParaRPr lang="en-US" dirty="0">
              <a:latin typeface="Georgia" panose="02040502050405020303" pitchFamily="18" charset="0"/>
            </a:endParaRPr>
          </a:p>
          <a:p>
            <a:pPr marL="1005840" lvl="1" indent="-571500">
              <a:buFont typeface="+mj-lt"/>
              <a:buAutoNum type="alphaUcPeriod"/>
            </a:pPr>
            <a:r>
              <a:rPr lang="en-US" b="1" dirty="0" smtClean="0">
                <a:solidFill>
                  <a:srgbClr val="00B050"/>
                </a:solidFill>
                <a:latin typeface="Georgia" panose="02040502050405020303" pitchFamily="18" charset="0"/>
              </a:rPr>
              <a:t>Thesis</a:t>
            </a:r>
            <a:r>
              <a:rPr lang="en-US" b="1" dirty="0">
                <a:solidFill>
                  <a:srgbClr val="00B050"/>
                </a:solidFill>
                <a:latin typeface="Georgia" panose="02040502050405020303" pitchFamily="18" charset="0"/>
              </a:rPr>
              <a:t>: State </a:t>
            </a:r>
            <a:r>
              <a:rPr lang="en-US" b="1" dirty="0" smtClean="0">
                <a:solidFill>
                  <a:srgbClr val="00B050"/>
                </a:solidFill>
                <a:latin typeface="Georgia" panose="02040502050405020303" pitchFamily="18" charset="0"/>
              </a:rPr>
              <a:t>the theme and the literary elements  you </a:t>
            </a:r>
            <a:r>
              <a:rPr lang="en-US" b="1" dirty="0">
                <a:solidFill>
                  <a:srgbClr val="00B050"/>
                </a:solidFill>
                <a:latin typeface="Georgia" panose="02040502050405020303" pitchFamily="18" charset="0"/>
              </a:rPr>
              <a:t>will </a:t>
            </a:r>
            <a:r>
              <a:rPr lang="en-US" b="1" dirty="0" smtClean="0">
                <a:solidFill>
                  <a:srgbClr val="00B050"/>
                </a:solidFill>
                <a:latin typeface="Georgia" panose="02040502050405020303" pitchFamily="18" charset="0"/>
              </a:rPr>
              <a:t>discuss to prove the theme.</a:t>
            </a:r>
            <a:endParaRPr lang="en-US" b="1" dirty="0">
              <a:solidFill>
                <a:srgbClr val="00B050"/>
              </a:solidFill>
              <a:latin typeface="Georgia" panose="02040502050405020303" pitchFamily="18" charset="0"/>
            </a:endParaRPr>
          </a:p>
          <a:p>
            <a:pPr marL="640080" indent="-571500">
              <a:buFont typeface="+mj-lt"/>
              <a:buAutoNum type="romanUcPeriod"/>
            </a:pPr>
            <a:r>
              <a:rPr lang="en-US" dirty="0">
                <a:latin typeface="Georgia" panose="02040502050405020303" pitchFamily="18" charset="0"/>
              </a:rPr>
              <a:t>Body Paragraph 1</a:t>
            </a:r>
          </a:p>
          <a:p>
            <a:pPr marL="969264" lvl="1" indent="-571500">
              <a:buFont typeface="+mj-lt"/>
              <a:buAutoNum type="alphaUcPeriod"/>
            </a:pPr>
            <a:r>
              <a:rPr lang="en-US" b="1" dirty="0">
                <a:solidFill>
                  <a:srgbClr val="00B050"/>
                </a:solidFill>
                <a:latin typeface="Georgia" panose="02040502050405020303" pitchFamily="18" charset="0"/>
              </a:rPr>
              <a:t>Topic Sentence/Main Idea: State </a:t>
            </a:r>
            <a:r>
              <a:rPr lang="en-US" b="1" dirty="0" smtClean="0">
                <a:solidFill>
                  <a:srgbClr val="00B050"/>
                </a:solidFill>
                <a:latin typeface="Georgia" panose="02040502050405020303" pitchFamily="18" charset="0"/>
              </a:rPr>
              <a:t>one literary element you will use to discuss the theme</a:t>
            </a:r>
            <a:endParaRPr lang="en-US" b="1" dirty="0">
              <a:solidFill>
                <a:srgbClr val="00B050"/>
              </a:solidFill>
              <a:latin typeface="Georgia" panose="02040502050405020303" pitchFamily="18" charset="0"/>
            </a:endParaRPr>
          </a:p>
          <a:p>
            <a:pPr marL="969264" lvl="1" indent="-571500">
              <a:buFont typeface="+mj-lt"/>
              <a:buAutoNum type="alphaUcPeriod"/>
            </a:pPr>
            <a:r>
              <a:rPr lang="en-US" b="1" dirty="0" smtClean="0">
                <a:solidFill>
                  <a:srgbClr val="00B050"/>
                </a:solidFill>
                <a:latin typeface="Georgia" panose="02040502050405020303" pitchFamily="18" charset="0"/>
              </a:rPr>
              <a:t>Evidence: </a:t>
            </a:r>
            <a:r>
              <a:rPr lang="en-US" b="1" dirty="0">
                <a:solidFill>
                  <a:srgbClr val="00B050"/>
                </a:solidFill>
                <a:latin typeface="Georgia" panose="02040502050405020303" pitchFamily="18" charset="0"/>
              </a:rPr>
              <a:t>Quote or paraphrase from the </a:t>
            </a:r>
            <a:r>
              <a:rPr lang="en-US" b="1" dirty="0" smtClean="0">
                <a:solidFill>
                  <a:srgbClr val="00B050"/>
                </a:solidFill>
                <a:latin typeface="Georgia" panose="02040502050405020303" pitchFamily="18" charset="0"/>
              </a:rPr>
              <a:t>book (cite page numbers!)</a:t>
            </a:r>
            <a:endParaRPr lang="en-US" b="1" dirty="0">
              <a:solidFill>
                <a:srgbClr val="00B050"/>
              </a:solidFill>
              <a:latin typeface="Georgia" panose="02040502050405020303" pitchFamily="18" charset="0"/>
            </a:endParaRPr>
          </a:p>
          <a:p>
            <a:pPr marL="969264" lvl="1" indent="-571500">
              <a:buFont typeface="+mj-lt"/>
              <a:buAutoNum type="alphaUcPeriod"/>
            </a:pPr>
            <a:r>
              <a:rPr lang="en-US" dirty="0">
                <a:latin typeface="Georgia" panose="02040502050405020303" pitchFamily="18" charset="0"/>
              </a:rPr>
              <a:t>Analyze: Explain how the quote/paraphrase shows the </a:t>
            </a:r>
            <a:r>
              <a:rPr lang="en-US" dirty="0" smtClean="0">
                <a:latin typeface="Georgia" panose="02040502050405020303" pitchFamily="18" charset="0"/>
              </a:rPr>
              <a:t>literary element and theme</a:t>
            </a:r>
            <a:endParaRPr lang="en-US" dirty="0">
              <a:latin typeface="Georgia" panose="02040502050405020303" pitchFamily="18" charset="0"/>
            </a:endParaRPr>
          </a:p>
          <a:p>
            <a:pPr marL="969264" lvl="1" indent="-571500">
              <a:buFont typeface="+mj-lt"/>
              <a:buAutoNum type="alphaUcPeriod"/>
            </a:pPr>
            <a:r>
              <a:rPr lang="en-US" b="1" dirty="0">
                <a:solidFill>
                  <a:srgbClr val="00B050"/>
                </a:solidFill>
                <a:latin typeface="Georgia" panose="02040502050405020303" pitchFamily="18" charset="0"/>
              </a:rPr>
              <a:t>Evidence: Quote or paraphrase from the book (cite page numbers!)</a:t>
            </a:r>
          </a:p>
          <a:p>
            <a:pPr marL="969264" lvl="1" indent="-571500">
              <a:buFont typeface="+mj-lt"/>
              <a:buAutoNum type="alphaUcPeriod"/>
            </a:pPr>
            <a:r>
              <a:rPr lang="en-US" dirty="0">
                <a:latin typeface="Georgia" panose="02040502050405020303" pitchFamily="18" charset="0"/>
              </a:rPr>
              <a:t>Analyze: Explain how the quote/paraphrase shows the literary element and theme</a:t>
            </a:r>
          </a:p>
          <a:p>
            <a:pPr marL="969264" lvl="1" indent="-571500">
              <a:buFont typeface="+mj-lt"/>
              <a:buAutoNum type="alphaUcPeriod"/>
            </a:pPr>
            <a:r>
              <a:rPr lang="en-US" b="1" dirty="0" smtClean="0">
                <a:solidFill>
                  <a:srgbClr val="00B050"/>
                </a:solidFill>
                <a:latin typeface="Georgia" panose="02040502050405020303" pitchFamily="18" charset="0"/>
              </a:rPr>
              <a:t>Evidence</a:t>
            </a:r>
            <a:r>
              <a:rPr lang="en-US" b="1" dirty="0">
                <a:solidFill>
                  <a:srgbClr val="00B050"/>
                </a:solidFill>
                <a:latin typeface="Georgia" panose="02040502050405020303" pitchFamily="18" charset="0"/>
              </a:rPr>
              <a:t>: Quote or paraphrase from the book (cite page numbers!)</a:t>
            </a:r>
          </a:p>
          <a:p>
            <a:pPr marL="969264" lvl="1" indent="-571500">
              <a:buFont typeface="+mj-lt"/>
              <a:buAutoNum type="alphaUcPeriod"/>
            </a:pPr>
            <a:r>
              <a:rPr lang="en-US" dirty="0">
                <a:latin typeface="Georgia" panose="02040502050405020303" pitchFamily="18" charset="0"/>
              </a:rPr>
              <a:t>Analyze: Explain how the quote/paraphrase shows the literary element and </a:t>
            </a:r>
            <a:r>
              <a:rPr lang="en-US" dirty="0" smtClean="0">
                <a:latin typeface="Georgia" panose="02040502050405020303" pitchFamily="18" charset="0"/>
              </a:rPr>
              <a:t>theme</a:t>
            </a:r>
          </a:p>
          <a:p>
            <a:pPr marL="640080" indent="-571500">
              <a:buFont typeface="+mj-lt"/>
              <a:buAutoNum type="romanUcPeriod" startAt="3"/>
            </a:pPr>
            <a:r>
              <a:rPr lang="en-US" dirty="0">
                <a:latin typeface="Georgia" panose="02040502050405020303" pitchFamily="18" charset="0"/>
              </a:rPr>
              <a:t>Body Paragraph 2 (same format as BP1)</a:t>
            </a:r>
          </a:p>
          <a:p>
            <a:pPr marL="640080" indent="-571500">
              <a:buFont typeface="+mj-lt"/>
              <a:buAutoNum type="romanUcPeriod" startAt="3"/>
            </a:pPr>
            <a:r>
              <a:rPr lang="en-US" dirty="0">
                <a:latin typeface="Georgia" panose="02040502050405020303" pitchFamily="18" charset="0"/>
              </a:rPr>
              <a:t>Body Paragraph 3 (same format as BP1)</a:t>
            </a:r>
          </a:p>
          <a:p>
            <a:pPr marL="640080" indent="-571500">
              <a:buFont typeface="+mj-lt"/>
              <a:buAutoNum type="romanUcPeriod" startAt="3"/>
            </a:pPr>
            <a:r>
              <a:rPr lang="en-US" dirty="0">
                <a:latin typeface="Georgia" panose="02040502050405020303" pitchFamily="18" charset="0"/>
              </a:rPr>
              <a:t>Conclusion</a:t>
            </a:r>
          </a:p>
          <a:p>
            <a:pPr marL="969264" lvl="1" indent="-571500">
              <a:buFont typeface="+mj-lt"/>
              <a:buAutoNum type="alphaUcPeriod"/>
            </a:pPr>
            <a:r>
              <a:rPr lang="en-US" dirty="0">
                <a:latin typeface="Georgia" panose="02040502050405020303" pitchFamily="18" charset="0"/>
              </a:rPr>
              <a:t>Summarize your main points</a:t>
            </a:r>
          </a:p>
          <a:p>
            <a:pPr marL="969264" lvl="1" indent="-571500">
              <a:buFont typeface="+mj-lt"/>
              <a:buAutoNum type="alphaUcPeriod"/>
            </a:pPr>
            <a:r>
              <a:rPr lang="en-US" dirty="0">
                <a:latin typeface="Georgia" panose="02040502050405020303" pitchFamily="18" charset="0"/>
              </a:rPr>
              <a:t>Explain why the theme is important</a:t>
            </a:r>
          </a:p>
          <a:p>
            <a:pPr marL="969264" lvl="1" indent="-571500">
              <a:buFont typeface="+mj-lt"/>
              <a:buAutoNum type="alphaUcPeriod"/>
            </a:pPr>
            <a:r>
              <a:rPr lang="en-US" dirty="0">
                <a:latin typeface="Georgia" panose="02040502050405020303" pitchFamily="18" charset="0"/>
              </a:rPr>
              <a:t>Connect the theme to modern </a:t>
            </a:r>
            <a:r>
              <a:rPr lang="en-US" dirty="0" smtClean="0">
                <a:latin typeface="Georgia" panose="02040502050405020303" pitchFamily="18" charset="0"/>
              </a:rPr>
              <a:t>life/society</a:t>
            </a:r>
            <a:endParaRPr lang="en-US" dirty="0">
              <a:latin typeface="Georgia" panose="02040502050405020303" pitchFamily="18" charset="0"/>
            </a:endParaRPr>
          </a:p>
        </p:txBody>
      </p:sp>
    </p:spTree>
    <p:extLst>
      <p:ext uri="{BB962C8B-B14F-4D97-AF65-F5344CB8AC3E}">
        <p14:creationId xmlns:p14="http://schemas.microsoft.com/office/powerpoint/2010/main" val="1944941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Georgia" panose="02040502050405020303" pitchFamily="18" charset="0"/>
            </a:endParaRPr>
          </a:p>
        </p:txBody>
      </p:sp>
      <p:sp>
        <p:nvSpPr>
          <p:cNvPr id="3" name="Content Placeholder 2"/>
          <p:cNvSpPr>
            <a:spLocks noGrp="1"/>
          </p:cNvSpPr>
          <p:nvPr>
            <p:ph idx="1"/>
          </p:nvPr>
        </p:nvSpPr>
        <p:spPr/>
        <p:txBody>
          <a:bodyPr>
            <a:normAutofit lnSpcReduction="10000"/>
          </a:bodyPr>
          <a:lstStyle/>
          <a:p>
            <a:r>
              <a:rPr lang="en-US" sz="2800" dirty="0"/>
              <a:t>William Golding, recipient of the Nobel Prize for Literature in 1983, is a British author whose works, including </a:t>
            </a:r>
            <a:r>
              <a:rPr lang="en-US" sz="2800" i="1" dirty="0"/>
              <a:t>Lord of the Flies</a:t>
            </a:r>
            <a:r>
              <a:rPr lang="en-US" sz="2800" dirty="0"/>
              <a:t>, examine the conflict between good and evil that exists within all human beings.  Before achieving success as a writer, he worked as a teacher, and he also fought with the British Royal Navy in World War II.</a:t>
            </a:r>
          </a:p>
          <a:p>
            <a:pPr marL="0" indent="0">
              <a:buNone/>
            </a:pPr>
            <a:r>
              <a:rPr lang="en-US" sz="2800" dirty="0"/>
              <a:t> </a:t>
            </a:r>
          </a:p>
          <a:p>
            <a:r>
              <a:rPr lang="en-US" sz="2800" i="1" dirty="0"/>
              <a:t>How do you think </a:t>
            </a:r>
            <a:r>
              <a:rPr lang="en-US" sz="2800" i="1" dirty="0" smtClean="0"/>
              <a:t>Golding’s </a:t>
            </a:r>
            <a:r>
              <a:rPr lang="en-US" sz="2800" i="1" dirty="0"/>
              <a:t>life experiences shaped his views on the existence of good and evil within all people?</a:t>
            </a:r>
            <a:endParaRPr lang="en-US" sz="2800" dirty="0">
              <a:latin typeface="Georgia" panose="02040502050405020303" pitchFamily="18" charset="0"/>
            </a:endParaRPr>
          </a:p>
        </p:txBody>
      </p:sp>
    </p:spTree>
    <p:extLst>
      <p:ext uri="{BB962C8B-B14F-4D97-AF65-F5344CB8AC3E}">
        <p14:creationId xmlns:p14="http://schemas.microsoft.com/office/powerpoint/2010/main" val="26210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sz="2800" dirty="0"/>
              <a:t>“It [</a:t>
            </a:r>
            <a:r>
              <a:rPr lang="en-US" sz="2800" i="1" dirty="0"/>
              <a:t>Lord of the Flies</a:t>
            </a:r>
            <a:r>
              <a:rPr lang="en-US" sz="2800" dirty="0"/>
              <a:t>] was simply what seemed sensible for me to write after the war when everyone was thanking God they weren’t Nazis.  I’d seen enough to realize that every single one of us could be Nazis.” – William Golding</a:t>
            </a:r>
          </a:p>
          <a:p>
            <a:endParaRPr lang="en-US" sz="2800" dirty="0"/>
          </a:p>
          <a:p>
            <a:r>
              <a:rPr lang="en-US" sz="2800" i="1" dirty="0"/>
              <a:t>What does this quote mean to you? </a:t>
            </a:r>
            <a:endParaRPr lang="en-US" sz="2800" dirty="0">
              <a:latin typeface="Georgia" panose="02040502050405020303" pitchFamily="18" charset="0"/>
            </a:endParaRPr>
          </a:p>
        </p:txBody>
      </p:sp>
    </p:spTree>
    <p:extLst>
      <p:ext uri="{BB962C8B-B14F-4D97-AF65-F5344CB8AC3E}">
        <p14:creationId xmlns:p14="http://schemas.microsoft.com/office/powerpoint/2010/main" val="130828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Georgia" panose="02040502050405020303" pitchFamily="18" charset="0"/>
              </a:rPr>
              <a:t>Reading Guide</a:t>
            </a:r>
            <a:endParaRPr lang="en-US" dirty="0">
              <a:latin typeface="Georgia" panose="020405020504050203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8781630"/>
              </p:ext>
            </p:extLst>
          </p:nvPr>
        </p:nvGraphicFramePr>
        <p:xfrm>
          <a:off x="228600" y="1397000"/>
          <a:ext cx="8686800" cy="4982026"/>
        </p:xfrm>
        <a:graphic>
          <a:graphicData uri="http://schemas.openxmlformats.org/drawingml/2006/table">
            <a:tbl>
              <a:tblPr firstRow="1" bandRow="1">
                <a:tableStyleId>{5C22544A-7EE6-4342-B048-85BDC9FD1C3A}</a:tableStyleId>
              </a:tblPr>
              <a:tblGrid>
                <a:gridCol w="1447800"/>
                <a:gridCol w="1447800"/>
                <a:gridCol w="1447800"/>
                <a:gridCol w="1447800"/>
                <a:gridCol w="1447800"/>
                <a:gridCol w="1447800"/>
              </a:tblGrid>
              <a:tr h="431800">
                <a:tc>
                  <a:txBody>
                    <a:bodyPr/>
                    <a:lstStyle/>
                    <a:p>
                      <a:pPr algn="ctr"/>
                      <a:r>
                        <a:rPr lang="en-US" sz="1600" b="1" dirty="0" smtClean="0">
                          <a:latin typeface="Georgia" panose="02040502050405020303" pitchFamily="18" charset="0"/>
                        </a:rPr>
                        <a:t>Chapters</a:t>
                      </a:r>
                      <a:endParaRPr lang="en-US" sz="1600" b="1" dirty="0">
                        <a:latin typeface="Georgia" panose="02040502050405020303" pitchFamily="18" charset="0"/>
                      </a:endParaRPr>
                    </a:p>
                  </a:txBody>
                  <a:tcPr/>
                </a:tc>
                <a:tc>
                  <a:txBody>
                    <a:bodyPr/>
                    <a:lstStyle/>
                    <a:p>
                      <a:pPr algn="ctr"/>
                      <a:r>
                        <a:rPr lang="en-US" sz="1600" b="1" dirty="0" smtClean="0">
                          <a:latin typeface="Georgia" panose="02040502050405020303" pitchFamily="18" charset="0"/>
                        </a:rPr>
                        <a:t>Themes</a:t>
                      </a:r>
                      <a:endParaRPr lang="en-US" sz="1600" b="1" dirty="0">
                        <a:latin typeface="Georgia" panose="02040502050405020303" pitchFamily="18" charset="0"/>
                      </a:endParaRPr>
                    </a:p>
                  </a:txBody>
                  <a:tcPr/>
                </a:tc>
                <a:tc>
                  <a:txBody>
                    <a:bodyPr/>
                    <a:lstStyle/>
                    <a:p>
                      <a:pPr algn="ctr"/>
                      <a:r>
                        <a:rPr lang="en-US" sz="1600" b="1" dirty="0" smtClean="0">
                          <a:latin typeface="Georgia" panose="02040502050405020303" pitchFamily="18" charset="0"/>
                        </a:rPr>
                        <a:t>Characters</a:t>
                      </a:r>
                      <a:endParaRPr lang="en-US" sz="1600" b="1" dirty="0">
                        <a:latin typeface="Georgia" panose="02040502050405020303" pitchFamily="18" charset="0"/>
                      </a:endParaRPr>
                    </a:p>
                  </a:txBody>
                  <a:tcPr/>
                </a:tc>
                <a:tc>
                  <a:txBody>
                    <a:bodyPr/>
                    <a:lstStyle/>
                    <a:p>
                      <a:pPr algn="ctr"/>
                      <a:r>
                        <a:rPr lang="en-US" sz="1600" b="1" dirty="0" smtClean="0">
                          <a:latin typeface="Georgia" panose="02040502050405020303" pitchFamily="18" charset="0"/>
                        </a:rPr>
                        <a:t>Imagery</a:t>
                      </a:r>
                      <a:endParaRPr lang="en-US" sz="1600" b="1" dirty="0">
                        <a:latin typeface="Georgia" panose="02040502050405020303" pitchFamily="18" charset="0"/>
                      </a:endParaRPr>
                    </a:p>
                  </a:txBody>
                  <a:tcPr/>
                </a:tc>
                <a:tc>
                  <a:txBody>
                    <a:bodyPr/>
                    <a:lstStyle/>
                    <a:p>
                      <a:pPr algn="ctr"/>
                      <a:r>
                        <a:rPr lang="en-US" sz="1600" b="1" dirty="0" smtClean="0">
                          <a:latin typeface="Georgia" panose="02040502050405020303" pitchFamily="18" charset="0"/>
                        </a:rPr>
                        <a:t>Symbols</a:t>
                      </a:r>
                      <a:endParaRPr lang="en-US" sz="1600" b="1" dirty="0">
                        <a:latin typeface="Georgia" panose="02040502050405020303" pitchFamily="18" charset="0"/>
                      </a:endParaRPr>
                    </a:p>
                  </a:txBody>
                  <a:tcPr/>
                </a:tc>
                <a:tc>
                  <a:txBody>
                    <a:bodyPr/>
                    <a:lstStyle/>
                    <a:p>
                      <a:pPr algn="ctr"/>
                      <a:r>
                        <a:rPr lang="en-US" sz="1600" b="1" dirty="0" smtClean="0">
                          <a:latin typeface="Georgia" panose="02040502050405020303" pitchFamily="18" charset="0"/>
                        </a:rPr>
                        <a:t>Questions</a:t>
                      </a:r>
                      <a:endParaRPr lang="en-US" sz="1600" b="1" dirty="0">
                        <a:latin typeface="Georgia" panose="02040502050405020303" pitchFamily="18" charset="0"/>
                      </a:endParaRPr>
                    </a:p>
                  </a:txBody>
                  <a:tcPr/>
                </a:tc>
              </a:tr>
              <a:tr h="758371">
                <a:tc>
                  <a:txBody>
                    <a:bodyPr/>
                    <a:lstStyle/>
                    <a:p>
                      <a:pPr algn="ctr"/>
                      <a:r>
                        <a:rPr lang="en-US" b="1" dirty="0" smtClean="0">
                          <a:latin typeface="Georgia" panose="02040502050405020303" pitchFamily="18" charset="0"/>
                        </a:rPr>
                        <a:t>1-2</a:t>
                      </a:r>
                      <a:endParaRPr lang="en-US" b="1" dirty="0">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r>
              <a:tr h="758371">
                <a:tc>
                  <a:txBody>
                    <a:bodyPr/>
                    <a:lstStyle/>
                    <a:p>
                      <a:pPr algn="ctr"/>
                      <a:r>
                        <a:rPr lang="en-US" b="1" dirty="0" smtClean="0">
                          <a:latin typeface="Georgia" panose="02040502050405020303" pitchFamily="18" charset="0"/>
                        </a:rPr>
                        <a:t>3</a:t>
                      </a:r>
                      <a:endParaRPr lang="en-US" b="1" dirty="0">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r>
              <a:tr h="758371">
                <a:tc>
                  <a:txBody>
                    <a:bodyPr/>
                    <a:lstStyle/>
                    <a:p>
                      <a:pPr algn="ctr"/>
                      <a:r>
                        <a:rPr lang="en-US" b="1" dirty="0" smtClean="0">
                          <a:latin typeface="Georgia" panose="02040502050405020303" pitchFamily="18" charset="0"/>
                        </a:rPr>
                        <a:t>4-6</a:t>
                      </a:r>
                      <a:endParaRPr lang="en-US" b="1" dirty="0">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r>
              <a:tr h="758371">
                <a:tc>
                  <a:txBody>
                    <a:bodyPr/>
                    <a:lstStyle/>
                    <a:p>
                      <a:pPr algn="ctr"/>
                      <a:r>
                        <a:rPr lang="en-US" b="1" dirty="0" smtClean="0">
                          <a:latin typeface="Georgia" panose="02040502050405020303" pitchFamily="18" charset="0"/>
                        </a:rPr>
                        <a:t>7-9</a:t>
                      </a:r>
                      <a:endParaRPr lang="en-US" b="1" dirty="0">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r>
              <a:tr h="758371">
                <a:tc>
                  <a:txBody>
                    <a:bodyPr/>
                    <a:lstStyle/>
                    <a:p>
                      <a:pPr algn="ctr"/>
                      <a:r>
                        <a:rPr lang="en-US" b="1" dirty="0" smtClean="0">
                          <a:latin typeface="Georgia" panose="02040502050405020303" pitchFamily="18" charset="0"/>
                        </a:rPr>
                        <a:t>10</a:t>
                      </a:r>
                      <a:endParaRPr lang="en-US" b="1" dirty="0">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r>
              <a:tr h="758371">
                <a:tc>
                  <a:txBody>
                    <a:bodyPr/>
                    <a:lstStyle/>
                    <a:p>
                      <a:pPr algn="ctr"/>
                      <a:r>
                        <a:rPr lang="en-US" b="1" dirty="0" smtClean="0">
                          <a:latin typeface="Georgia" panose="02040502050405020303" pitchFamily="18" charset="0"/>
                        </a:rPr>
                        <a:t>11-12</a:t>
                      </a:r>
                      <a:endParaRPr lang="en-US" b="1" dirty="0">
                        <a:latin typeface="Georgia" panose="02040502050405020303" pitchFamily="18" charset="0"/>
                      </a:endParaRPr>
                    </a:p>
                  </a:txBody>
                  <a:tcPr/>
                </a:tc>
                <a:tc>
                  <a:txBody>
                    <a:bodyPr/>
                    <a:lstStyle/>
                    <a:p>
                      <a:pPr algn="ctr"/>
                      <a:endParaRPr lang="en-US" b="1" dirty="0">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a:latin typeface="Georgia" panose="02040502050405020303" pitchFamily="18" charset="0"/>
                      </a:endParaRPr>
                    </a:p>
                  </a:txBody>
                  <a:tcPr/>
                </a:tc>
                <a:tc>
                  <a:txBody>
                    <a:bodyPr/>
                    <a:lstStyle/>
                    <a:p>
                      <a:pPr algn="ctr"/>
                      <a:endParaRPr lang="en-US" b="1" dirty="0">
                        <a:latin typeface="Georgia" panose="02040502050405020303" pitchFamily="18" charset="0"/>
                      </a:endParaRPr>
                    </a:p>
                  </a:txBody>
                  <a:tcPr/>
                </a:tc>
                <a:tc>
                  <a:txBody>
                    <a:bodyPr/>
                    <a:lstStyle/>
                    <a:p>
                      <a:pPr algn="ctr"/>
                      <a:endParaRPr lang="en-US" b="1" dirty="0">
                        <a:latin typeface="Georgia" panose="02040502050405020303" pitchFamily="18" charset="0"/>
                      </a:endParaRPr>
                    </a:p>
                  </a:txBody>
                  <a:tcPr/>
                </a:tc>
              </a:tr>
            </a:tbl>
          </a:graphicData>
        </a:graphic>
      </p:graphicFrame>
    </p:spTree>
    <p:extLst>
      <p:ext uri="{BB962C8B-B14F-4D97-AF65-F5344CB8AC3E}">
        <p14:creationId xmlns:p14="http://schemas.microsoft.com/office/powerpoint/2010/main" val="2764386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Reading Deadlines:</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pPr lvl="1">
              <a:buFont typeface="Wingdings" panose="05000000000000000000" pitchFamily="2" charset="2"/>
              <a:buChar char="Ø"/>
            </a:pPr>
            <a:r>
              <a:rPr lang="en-US" i="1" dirty="0" smtClean="0">
                <a:latin typeface="Georgia" panose="02040502050405020303" pitchFamily="18" charset="0"/>
              </a:rPr>
              <a:t>Tuesday, March 8: Reading Day</a:t>
            </a:r>
          </a:p>
          <a:p>
            <a:r>
              <a:rPr lang="en-US" dirty="0" smtClean="0">
                <a:latin typeface="Georgia" panose="02040502050405020303" pitchFamily="18" charset="0"/>
              </a:rPr>
              <a:t>Wednesday, March 9: Chapters 1-2</a:t>
            </a:r>
          </a:p>
          <a:p>
            <a:r>
              <a:rPr lang="en-US" dirty="0" smtClean="0">
                <a:latin typeface="Georgia" panose="02040502050405020303" pitchFamily="18" charset="0"/>
              </a:rPr>
              <a:t>Thursday, March 10: Chapter 3</a:t>
            </a:r>
          </a:p>
          <a:p>
            <a:pPr lvl="1">
              <a:buFont typeface="Wingdings" panose="05000000000000000000" pitchFamily="2" charset="2"/>
              <a:buChar char="Ø"/>
            </a:pPr>
            <a:r>
              <a:rPr lang="en-US" i="1" dirty="0" smtClean="0">
                <a:latin typeface="Georgia" panose="02040502050405020303" pitchFamily="18" charset="0"/>
              </a:rPr>
              <a:t>Friday</a:t>
            </a:r>
            <a:r>
              <a:rPr lang="en-US" i="1" dirty="0">
                <a:latin typeface="Georgia" panose="02040502050405020303" pitchFamily="18" charset="0"/>
              </a:rPr>
              <a:t>, March </a:t>
            </a:r>
            <a:r>
              <a:rPr lang="en-US" i="1" dirty="0" smtClean="0">
                <a:latin typeface="Georgia" panose="02040502050405020303" pitchFamily="18" charset="0"/>
              </a:rPr>
              <a:t>11: Partial Reading Day</a:t>
            </a:r>
            <a:endParaRPr lang="en-US" dirty="0" smtClean="0">
              <a:latin typeface="Georgia" panose="02040502050405020303" pitchFamily="18" charset="0"/>
            </a:endParaRPr>
          </a:p>
          <a:p>
            <a:r>
              <a:rPr lang="en-US" dirty="0" smtClean="0">
                <a:latin typeface="Georgia" panose="02040502050405020303" pitchFamily="18" charset="0"/>
              </a:rPr>
              <a:t>Monday, March 14: Chapters 4-6</a:t>
            </a:r>
          </a:p>
          <a:p>
            <a:r>
              <a:rPr lang="en-US" dirty="0" smtClean="0">
                <a:latin typeface="Georgia" panose="02040502050405020303" pitchFamily="18" charset="0"/>
              </a:rPr>
              <a:t>Wednesday, March 16: Chapters 7-9</a:t>
            </a:r>
          </a:p>
          <a:p>
            <a:r>
              <a:rPr lang="en-US" dirty="0" smtClean="0">
                <a:latin typeface="Georgia" panose="02040502050405020303" pitchFamily="18" charset="0"/>
              </a:rPr>
              <a:t>Thursday, March 17: Chapter 10</a:t>
            </a:r>
          </a:p>
          <a:p>
            <a:pPr lvl="1">
              <a:buFont typeface="Wingdings" panose="05000000000000000000" pitchFamily="2" charset="2"/>
              <a:buChar char="Ø"/>
            </a:pPr>
            <a:r>
              <a:rPr lang="en-US" i="1" dirty="0" smtClean="0">
                <a:latin typeface="Georgia" panose="02040502050405020303" pitchFamily="18" charset="0"/>
              </a:rPr>
              <a:t>Friday, </a:t>
            </a:r>
            <a:r>
              <a:rPr lang="en-US" i="1" dirty="0">
                <a:latin typeface="Georgia" panose="02040502050405020303" pitchFamily="18" charset="0"/>
              </a:rPr>
              <a:t>March </a:t>
            </a:r>
            <a:r>
              <a:rPr lang="en-US" i="1" dirty="0" smtClean="0">
                <a:latin typeface="Georgia" panose="02040502050405020303" pitchFamily="18" charset="0"/>
              </a:rPr>
              <a:t>18</a:t>
            </a:r>
            <a:r>
              <a:rPr lang="en-US" i="1" dirty="0">
                <a:latin typeface="Georgia" panose="02040502050405020303" pitchFamily="18" charset="0"/>
              </a:rPr>
              <a:t>: </a:t>
            </a:r>
            <a:r>
              <a:rPr lang="en-US" i="1" dirty="0" smtClean="0">
                <a:latin typeface="Georgia" panose="02040502050405020303" pitchFamily="18" charset="0"/>
              </a:rPr>
              <a:t>Partial Reading </a:t>
            </a:r>
            <a:r>
              <a:rPr lang="en-US" i="1" dirty="0">
                <a:latin typeface="Georgia" panose="02040502050405020303" pitchFamily="18" charset="0"/>
              </a:rPr>
              <a:t>Day</a:t>
            </a:r>
          </a:p>
          <a:p>
            <a:r>
              <a:rPr lang="en-US" dirty="0" smtClean="0">
                <a:latin typeface="Georgia" panose="02040502050405020303" pitchFamily="18" charset="0"/>
              </a:rPr>
              <a:t>Monday, March 21: Chapters 11-12</a:t>
            </a:r>
            <a:endParaRPr lang="en-US" dirty="0">
              <a:latin typeface="Georgia" panose="02040502050405020303" pitchFamily="18" charset="0"/>
            </a:endParaRPr>
          </a:p>
        </p:txBody>
      </p:sp>
    </p:spTree>
    <p:extLst>
      <p:ext uri="{BB962C8B-B14F-4D97-AF65-F5344CB8AC3E}">
        <p14:creationId xmlns:p14="http://schemas.microsoft.com/office/powerpoint/2010/main" val="271164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latin typeface="Georgia" panose="02040502050405020303" pitchFamily="18" charset="0"/>
              </a:rPr>
              <a:t>Chapters 1-2</a:t>
            </a:r>
            <a:endParaRPr lang="en-US" dirty="0">
              <a:latin typeface="Georgia" panose="02040502050405020303" pitchFamily="18" charset="0"/>
            </a:endParaRPr>
          </a:p>
        </p:txBody>
      </p:sp>
    </p:spTree>
    <p:extLst>
      <p:ext uri="{BB962C8B-B14F-4D97-AF65-F5344CB8AC3E}">
        <p14:creationId xmlns:p14="http://schemas.microsoft.com/office/powerpoint/2010/main" val="3723225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Georgia" panose="02040502050405020303" pitchFamily="18" charset="0"/>
              </a:rPr>
              <a:t>Synectics</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Label a new page in your notes “</a:t>
            </a:r>
            <a:r>
              <a:rPr lang="en-US" dirty="0" err="1" smtClean="0">
                <a:latin typeface="Georgia" panose="02040502050405020303" pitchFamily="18" charset="0"/>
              </a:rPr>
              <a:t>synectics</a:t>
            </a:r>
            <a:r>
              <a:rPr lang="en-US" dirty="0" smtClean="0">
                <a:latin typeface="Georgia" panose="02040502050405020303" pitchFamily="18" charset="0"/>
              </a:rPr>
              <a:t>.”</a:t>
            </a:r>
          </a:p>
          <a:p>
            <a:r>
              <a:rPr lang="en-US" dirty="0" smtClean="0">
                <a:latin typeface="Georgia" panose="02040502050405020303" pitchFamily="18" charset="0"/>
              </a:rPr>
              <a:t>As we read </a:t>
            </a:r>
            <a:r>
              <a:rPr lang="en-US" i="1" dirty="0" smtClean="0">
                <a:latin typeface="Georgia" panose="02040502050405020303" pitchFamily="18" charset="0"/>
              </a:rPr>
              <a:t>Lord of the Flies</a:t>
            </a:r>
            <a:r>
              <a:rPr lang="en-US" dirty="0" smtClean="0">
                <a:latin typeface="Georgia" panose="02040502050405020303" pitchFamily="18" charset="0"/>
              </a:rPr>
              <a:t>, I will be asking you to make connections between the novel and specific images.</a:t>
            </a:r>
          </a:p>
          <a:p>
            <a:r>
              <a:rPr lang="en-US" dirty="0" smtClean="0">
                <a:latin typeface="Georgia" panose="02040502050405020303" pitchFamily="18" charset="0"/>
              </a:rPr>
              <a:t>Expectations:</a:t>
            </a:r>
          </a:p>
          <a:p>
            <a:pPr lvl="1"/>
            <a:r>
              <a:rPr lang="en-US" dirty="0" smtClean="0">
                <a:latin typeface="Georgia" panose="02040502050405020303" pitchFamily="18" charset="0"/>
              </a:rPr>
              <a:t>Number each response.</a:t>
            </a:r>
          </a:p>
          <a:p>
            <a:pPr lvl="1"/>
            <a:r>
              <a:rPr lang="en-US" dirty="0" smtClean="0">
                <a:latin typeface="Georgia" panose="02040502050405020303" pitchFamily="18" charset="0"/>
              </a:rPr>
              <a:t>Write at least a paragraph.</a:t>
            </a:r>
          </a:p>
          <a:p>
            <a:pPr lvl="1"/>
            <a:r>
              <a:rPr lang="en-US" dirty="0" smtClean="0">
                <a:latin typeface="Georgia" panose="02040502050405020303" pitchFamily="18" charset="0"/>
              </a:rPr>
              <a:t>Be as specific and creative as possible.</a:t>
            </a:r>
            <a:endParaRPr lang="en-US" dirty="0">
              <a:latin typeface="Georgia" panose="02040502050405020303" pitchFamily="18" charset="0"/>
            </a:endParaRPr>
          </a:p>
        </p:txBody>
      </p:sp>
    </p:spTree>
    <p:extLst>
      <p:ext uri="{BB962C8B-B14F-4D97-AF65-F5344CB8AC3E}">
        <p14:creationId xmlns:p14="http://schemas.microsoft.com/office/powerpoint/2010/main" val="2060807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latin typeface="Georgia" panose="02040502050405020303" pitchFamily="18" charset="0"/>
              </a:rPr>
              <a:t>Synectic</a:t>
            </a:r>
            <a:r>
              <a:rPr lang="en-US" dirty="0" smtClean="0">
                <a:latin typeface="Georgia" panose="02040502050405020303" pitchFamily="18" charset="0"/>
              </a:rPr>
              <a:t> 1</a:t>
            </a:r>
            <a:endParaRPr lang="en-US" dirty="0">
              <a:latin typeface="Georgia" panose="02040502050405020303" pitchFamily="18" charset="0"/>
            </a:endParaRPr>
          </a:p>
        </p:txBody>
      </p:sp>
      <p:sp>
        <p:nvSpPr>
          <p:cNvPr id="4" name="Text Placeholder 3"/>
          <p:cNvSpPr>
            <a:spLocks noGrp="1"/>
          </p:cNvSpPr>
          <p:nvPr>
            <p:ph type="body" sz="half" idx="2"/>
          </p:nvPr>
        </p:nvSpPr>
        <p:spPr/>
        <p:txBody>
          <a:bodyPr>
            <a:normAutofit fontScale="92500" lnSpcReduction="10000"/>
          </a:bodyPr>
          <a:lstStyle/>
          <a:p>
            <a:r>
              <a:rPr lang="en-US" dirty="0" smtClean="0">
                <a:latin typeface="Georgia" panose="02040502050405020303" pitchFamily="18" charset="0"/>
              </a:rPr>
              <a:t>“Archeological </a:t>
            </a:r>
            <a:r>
              <a:rPr lang="en-US" dirty="0">
                <a:latin typeface="Georgia" panose="02040502050405020303" pitchFamily="18" charset="0"/>
              </a:rPr>
              <a:t>Reminiscence of Millet’s </a:t>
            </a:r>
            <a:r>
              <a:rPr lang="en-US" dirty="0" smtClean="0">
                <a:latin typeface="Georgia" panose="02040502050405020303" pitchFamily="18" charset="0"/>
              </a:rPr>
              <a:t>‘Angelus’”</a:t>
            </a:r>
          </a:p>
          <a:p>
            <a:endParaRPr lang="en-US" dirty="0">
              <a:latin typeface="Georgia" panose="02040502050405020303" pitchFamily="18" charset="0"/>
            </a:endParaRPr>
          </a:p>
          <a:p>
            <a:r>
              <a:rPr lang="en-US" dirty="0" smtClean="0">
                <a:latin typeface="Georgia" panose="02040502050405020303" pitchFamily="18" charset="0"/>
              </a:rPr>
              <a:t>Salvador Dali</a:t>
            </a:r>
            <a:endParaRPr lang="en-US" dirty="0">
              <a:latin typeface="Georgia" panose="02040502050405020303"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066800"/>
            <a:ext cx="480060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10756" r="10756"/>
          <a:stretch>
            <a:fillRect/>
          </a:stretch>
        </p:blipFill>
        <p:spPr/>
      </p:pic>
    </p:spTree>
    <p:extLst>
      <p:ext uri="{BB962C8B-B14F-4D97-AF65-F5344CB8AC3E}">
        <p14:creationId xmlns:p14="http://schemas.microsoft.com/office/powerpoint/2010/main" val="2646948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1237</TotalTime>
  <Words>770</Words>
  <Application>Microsoft Office PowerPoint</Application>
  <PresentationFormat>On-screen Show (4:3)</PresentationFormat>
  <Paragraphs>119</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Thatch</vt:lpstr>
      <vt:lpstr>Lord of the Flies</vt:lpstr>
      <vt:lpstr>Background Information</vt:lpstr>
      <vt:lpstr>PowerPoint Presentation</vt:lpstr>
      <vt:lpstr>PowerPoint Presentation</vt:lpstr>
      <vt:lpstr>Reading Guide</vt:lpstr>
      <vt:lpstr>Reading Deadlines:</vt:lpstr>
      <vt:lpstr>Chapters 1-2</vt:lpstr>
      <vt:lpstr>Synectics</vt:lpstr>
      <vt:lpstr>Synectic 1</vt:lpstr>
      <vt:lpstr>Evaluate</vt:lpstr>
      <vt:lpstr>Chapter 3</vt:lpstr>
      <vt:lpstr>Synectic 2</vt:lpstr>
      <vt:lpstr>PowerPoint Presentation</vt:lpstr>
      <vt:lpstr>Chapters 4-6</vt:lpstr>
      <vt:lpstr>Synectic 3</vt:lpstr>
      <vt:lpstr>Chapters 4-6</vt:lpstr>
      <vt:lpstr>Chapters 7-9</vt:lpstr>
      <vt:lpstr>Synectic 4</vt:lpstr>
      <vt:lpstr>Chapter 10</vt:lpstr>
      <vt:lpstr> Synectic 5 </vt:lpstr>
      <vt:lpstr>Discussion Questions</vt:lpstr>
      <vt:lpstr>Chapters 11-12</vt:lpstr>
      <vt:lpstr>Synectic 6</vt:lpstr>
      <vt:lpstr>Literary Analysis Essay Outline</vt:lpstr>
    </vt:vector>
  </TitlesOfParts>
  <Company>Rochester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Lord of the Flies</dc:title>
  <dc:creator>MCBRIDE, JOANNA</dc:creator>
  <cp:lastModifiedBy>CLARENBACH, JOANNA</cp:lastModifiedBy>
  <cp:revision>28</cp:revision>
  <dcterms:created xsi:type="dcterms:W3CDTF">2015-05-11T12:05:16Z</dcterms:created>
  <dcterms:modified xsi:type="dcterms:W3CDTF">2016-03-22T19:46:02Z</dcterms:modified>
</cp:coreProperties>
</file>