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5" r:id="rId21"/>
    <p:sldId id="276"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42D4A7-93C1-45E7-BED7-16C7B6C0C109}" type="datetimeFigureOut">
              <a:rPr lang="en-US" smtClean="0"/>
              <a:t>2/23/2016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2F025A-944E-42F2-90C0-2C61010D5A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2D4A7-93C1-45E7-BED7-16C7B6C0C109}"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2D4A7-93C1-45E7-BED7-16C7B6C0C109}"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2D4A7-93C1-45E7-BED7-16C7B6C0C109}"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2D4A7-93C1-45E7-BED7-16C7B6C0C109}"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A-944E-42F2-90C0-2C61010D5A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2D4A7-93C1-45E7-BED7-16C7B6C0C109}"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2D4A7-93C1-45E7-BED7-16C7B6C0C109}"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42D4A7-93C1-45E7-BED7-16C7B6C0C109}"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2D4A7-93C1-45E7-BED7-16C7B6C0C109}"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2D4A7-93C1-45E7-BED7-16C7B6C0C109}"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025A-944E-42F2-90C0-2C61010D5A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42D4A7-93C1-45E7-BED7-16C7B6C0C109}"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2F025A-944E-42F2-90C0-2C61010D5A3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42D4A7-93C1-45E7-BED7-16C7B6C0C109}" type="datetimeFigureOut">
              <a:rPr lang="en-US" smtClean="0"/>
              <a:t>2/23/2016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2F025A-944E-42F2-90C0-2C61010D5A3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latin typeface="+mn-lt"/>
              </a:rPr>
              <a:t>The Pearl</a:t>
            </a:r>
            <a:endParaRPr lang="en-US" i="1" dirty="0">
              <a:latin typeface="+mn-l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8178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What is Literary Analysis?</a:t>
            </a:r>
            <a:endParaRPr lang="en-US" dirty="0">
              <a:latin typeface="+mn-lt"/>
            </a:endParaRPr>
          </a:p>
        </p:txBody>
      </p:sp>
      <p:sp>
        <p:nvSpPr>
          <p:cNvPr id="3" name="Content Placeholder 2"/>
          <p:cNvSpPr>
            <a:spLocks noGrp="1"/>
          </p:cNvSpPr>
          <p:nvPr>
            <p:ph idx="1"/>
          </p:nvPr>
        </p:nvSpPr>
        <p:spPr/>
        <p:txBody>
          <a:bodyPr/>
          <a:lstStyle/>
          <a:p>
            <a:r>
              <a:rPr lang="en-US" dirty="0" smtClean="0"/>
              <a:t>formulating an informed opinion about a text or aspect of a text </a:t>
            </a:r>
          </a:p>
          <a:p>
            <a:r>
              <a:rPr lang="en-US" dirty="0" smtClean="0"/>
              <a:t>examining and explaining the way that a text or part of a text works</a:t>
            </a:r>
          </a:p>
          <a:p>
            <a:r>
              <a:rPr lang="en-US" dirty="0" smtClean="0"/>
              <a:t>using evidence from the text to explain and support your opinion</a:t>
            </a:r>
            <a:endParaRPr lang="en-US" dirty="0"/>
          </a:p>
        </p:txBody>
      </p:sp>
    </p:spTree>
    <p:extLst>
      <p:ext uri="{BB962C8B-B14F-4D97-AF65-F5344CB8AC3E}">
        <p14:creationId xmlns:p14="http://schemas.microsoft.com/office/powerpoint/2010/main" val="5517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Thesis</a:t>
            </a:r>
            <a:endParaRPr lang="en-US" dirty="0">
              <a:latin typeface="+mn-lt"/>
            </a:endParaRPr>
          </a:p>
        </p:txBody>
      </p:sp>
      <p:sp>
        <p:nvSpPr>
          <p:cNvPr id="3" name="Content Placeholder 2"/>
          <p:cNvSpPr>
            <a:spLocks noGrp="1"/>
          </p:cNvSpPr>
          <p:nvPr>
            <p:ph idx="1"/>
          </p:nvPr>
        </p:nvSpPr>
        <p:spPr/>
        <p:txBody>
          <a:bodyPr/>
          <a:lstStyle/>
          <a:p>
            <a:r>
              <a:rPr lang="en-US" dirty="0" smtClean="0"/>
              <a:t>identifies the element of the text that you will be explaining</a:t>
            </a:r>
          </a:p>
          <a:p>
            <a:r>
              <a:rPr lang="en-US" dirty="0" smtClean="0"/>
              <a:t>states your opinion</a:t>
            </a:r>
          </a:p>
          <a:p>
            <a:pPr marL="0" indent="0">
              <a:buNone/>
            </a:pPr>
            <a:endParaRPr lang="en-US" dirty="0"/>
          </a:p>
          <a:p>
            <a:pPr marL="0" indent="0">
              <a:buNone/>
            </a:pPr>
            <a:r>
              <a:rPr lang="en-US" b="1" dirty="0" smtClean="0">
                <a:solidFill>
                  <a:schemeClr val="bg2">
                    <a:lumMod val="50000"/>
                  </a:schemeClr>
                </a:solidFill>
              </a:rPr>
              <a:t>Example: </a:t>
            </a:r>
            <a:r>
              <a:rPr lang="en-US" dirty="0" smtClean="0"/>
              <a:t>In chapter 3 of </a:t>
            </a:r>
            <a:r>
              <a:rPr lang="en-US" i="1" dirty="0" smtClean="0"/>
              <a:t>The Pearl</a:t>
            </a:r>
            <a:r>
              <a:rPr lang="en-US" dirty="0" smtClean="0"/>
              <a:t>, the pearl symbolizes possibility for Kino.</a:t>
            </a:r>
            <a:endParaRPr lang="en-US" b="1" dirty="0">
              <a:solidFill>
                <a:schemeClr val="bg2">
                  <a:lumMod val="50000"/>
                </a:schemeClr>
              </a:solidFill>
            </a:endParaRPr>
          </a:p>
        </p:txBody>
      </p:sp>
      <p:sp>
        <p:nvSpPr>
          <p:cNvPr id="4" name="Rectangle 3"/>
          <p:cNvSpPr/>
          <p:nvPr/>
        </p:nvSpPr>
        <p:spPr>
          <a:xfrm>
            <a:off x="6934200" y="3810000"/>
            <a:ext cx="1676400" cy="4572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4191000"/>
            <a:ext cx="2971800" cy="457200"/>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7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mn-lt"/>
              </a:rPr>
              <a:t>Evidence and Analysis</a:t>
            </a:r>
            <a:endParaRPr lang="en-US" dirty="0">
              <a:latin typeface="+mn-lt"/>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evidence = quotes and paraphrases from the text that support your thesis</a:t>
            </a:r>
          </a:p>
          <a:p>
            <a:r>
              <a:rPr lang="en-US" dirty="0" smtClean="0"/>
              <a:t>analysis = explanations of how the quote or paraphrase supports your thesis</a:t>
            </a:r>
          </a:p>
          <a:p>
            <a:pPr marL="0" indent="0">
              <a:buNone/>
            </a:pPr>
            <a:endParaRPr lang="en-US" dirty="0"/>
          </a:p>
          <a:p>
            <a:pPr marL="0" indent="0">
              <a:buNone/>
            </a:pPr>
            <a:r>
              <a:rPr lang="en-US" b="1" dirty="0">
                <a:solidFill>
                  <a:schemeClr val="bg2">
                    <a:lumMod val="50000"/>
                  </a:schemeClr>
                </a:solidFill>
              </a:rPr>
              <a:t>Example</a:t>
            </a:r>
            <a:r>
              <a:rPr lang="en-US" b="1" dirty="0" smtClean="0">
                <a:solidFill>
                  <a:schemeClr val="bg2">
                    <a:lumMod val="50000"/>
                  </a:schemeClr>
                </a:solidFill>
              </a:rPr>
              <a:t>: </a:t>
            </a:r>
            <a:r>
              <a:rPr lang="en-US" dirty="0" smtClean="0"/>
              <a:t>After finding the pearl, Kino looked at it, “and in the incandescence of the pearl the pictures formed of the things Kino’s mind had considered in the past and had given up as impossible” (Steinbeck 24).  To Kino, the pearl represents all the dreams that he thought could never come true; the pearl changes everything and makes “impossible” things possible.</a:t>
            </a:r>
            <a:endParaRPr lang="en-US" dirty="0"/>
          </a:p>
        </p:txBody>
      </p:sp>
      <p:sp>
        <p:nvSpPr>
          <p:cNvPr id="6" name="Freeform 5"/>
          <p:cNvSpPr/>
          <p:nvPr/>
        </p:nvSpPr>
        <p:spPr>
          <a:xfrm>
            <a:off x="435429" y="3634376"/>
            <a:ext cx="8262257" cy="1505149"/>
          </a:xfrm>
          <a:custGeom>
            <a:avLst/>
            <a:gdLst>
              <a:gd name="connsiteX0" fmla="*/ 6281057 w 8262257"/>
              <a:gd name="connsiteY0" fmla="*/ 1079138 h 1505149"/>
              <a:gd name="connsiteX1" fmla="*/ 6281057 w 8262257"/>
              <a:gd name="connsiteY1" fmla="*/ 1079138 h 1505149"/>
              <a:gd name="connsiteX2" fmla="*/ 6291942 w 8262257"/>
              <a:gd name="connsiteY2" fmla="*/ 1177110 h 1505149"/>
              <a:gd name="connsiteX3" fmla="*/ 6281057 w 8262257"/>
              <a:gd name="connsiteY3" fmla="*/ 1438367 h 1505149"/>
              <a:gd name="connsiteX4" fmla="*/ 6248400 w 8262257"/>
              <a:gd name="connsiteY4" fmla="*/ 1460138 h 1505149"/>
              <a:gd name="connsiteX5" fmla="*/ 5976257 w 8262257"/>
              <a:gd name="connsiteY5" fmla="*/ 1471024 h 1505149"/>
              <a:gd name="connsiteX6" fmla="*/ 4539342 w 8262257"/>
              <a:gd name="connsiteY6" fmla="*/ 1471024 h 1505149"/>
              <a:gd name="connsiteX7" fmla="*/ 4386942 w 8262257"/>
              <a:gd name="connsiteY7" fmla="*/ 1460138 h 1505149"/>
              <a:gd name="connsiteX8" fmla="*/ 4093028 w 8262257"/>
              <a:gd name="connsiteY8" fmla="*/ 1449253 h 1505149"/>
              <a:gd name="connsiteX9" fmla="*/ 2775857 w 8262257"/>
              <a:gd name="connsiteY9" fmla="*/ 1460138 h 1505149"/>
              <a:gd name="connsiteX10" fmla="*/ 2514600 w 8262257"/>
              <a:gd name="connsiteY10" fmla="*/ 1481910 h 1505149"/>
              <a:gd name="connsiteX11" fmla="*/ 2329542 w 8262257"/>
              <a:gd name="connsiteY11" fmla="*/ 1492795 h 1505149"/>
              <a:gd name="connsiteX12" fmla="*/ 1763485 w 8262257"/>
              <a:gd name="connsiteY12" fmla="*/ 1481910 h 1505149"/>
              <a:gd name="connsiteX13" fmla="*/ 1621971 w 8262257"/>
              <a:gd name="connsiteY13" fmla="*/ 1471024 h 1505149"/>
              <a:gd name="connsiteX14" fmla="*/ 1567542 w 8262257"/>
              <a:gd name="connsiteY14" fmla="*/ 1460138 h 1505149"/>
              <a:gd name="connsiteX15" fmla="*/ 1502228 w 8262257"/>
              <a:gd name="connsiteY15" fmla="*/ 1449253 h 1505149"/>
              <a:gd name="connsiteX16" fmla="*/ 1371600 w 8262257"/>
              <a:gd name="connsiteY16" fmla="*/ 1438367 h 1505149"/>
              <a:gd name="connsiteX17" fmla="*/ 1110342 w 8262257"/>
              <a:gd name="connsiteY17" fmla="*/ 1449253 h 1505149"/>
              <a:gd name="connsiteX18" fmla="*/ 1001485 w 8262257"/>
              <a:gd name="connsiteY18" fmla="*/ 1471024 h 1505149"/>
              <a:gd name="connsiteX19" fmla="*/ 544285 w 8262257"/>
              <a:gd name="connsiteY19" fmla="*/ 1460138 h 1505149"/>
              <a:gd name="connsiteX20" fmla="*/ 152400 w 8262257"/>
              <a:gd name="connsiteY20" fmla="*/ 1438367 h 1505149"/>
              <a:gd name="connsiteX21" fmla="*/ 54428 w 8262257"/>
              <a:gd name="connsiteY21" fmla="*/ 1394824 h 1505149"/>
              <a:gd name="connsiteX22" fmla="*/ 21771 w 8262257"/>
              <a:gd name="connsiteY22" fmla="*/ 1340395 h 1505149"/>
              <a:gd name="connsiteX23" fmla="*/ 0 w 8262257"/>
              <a:gd name="connsiteY23" fmla="*/ 1264195 h 1505149"/>
              <a:gd name="connsiteX24" fmla="*/ 10885 w 8262257"/>
              <a:gd name="connsiteY24" fmla="*/ 1144453 h 1505149"/>
              <a:gd name="connsiteX25" fmla="*/ 32657 w 8262257"/>
              <a:gd name="connsiteY25" fmla="*/ 1079138 h 1505149"/>
              <a:gd name="connsiteX26" fmla="*/ 43542 w 8262257"/>
              <a:gd name="connsiteY26" fmla="*/ 992053 h 1505149"/>
              <a:gd name="connsiteX27" fmla="*/ 32657 w 8262257"/>
              <a:gd name="connsiteY27" fmla="*/ 894081 h 1505149"/>
              <a:gd name="connsiteX28" fmla="*/ 10885 w 8262257"/>
              <a:gd name="connsiteY28" fmla="*/ 796110 h 1505149"/>
              <a:gd name="connsiteX29" fmla="*/ 21771 w 8262257"/>
              <a:gd name="connsiteY29" fmla="*/ 436881 h 1505149"/>
              <a:gd name="connsiteX30" fmla="*/ 32657 w 8262257"/>
              <a:gd name="connsiteY30" fmla="*/ 404224 h 1505149"/>
              <a:gd name="connsiteX31" fmla="*/ 65314 w 8262257"/>
              <a:gd name="connsiteY31" fmla="*/ 382453 h 1505149"/>
              <a:gd name="connsiteX32" fmla="*/ 1306285 w 8262257"/>
              <a:gd name="connsiteY32" fmla="*/ 393338 h 1505149"/>
              <a:gd name="connsiteX33" fmla="*/ 1621971 w 8262257"/>
              <a:gd name="connsiteY33" fmla="*/ 360681 h 1505149"/>
              <a:gd name="connsiteX34" fmla="*/ 1632857 w 8262257"/>
              <a:gd name="connsiteY34" fmla="*/ 153853 h 1505149"/>
              <a:gd name="connsiteX35" fmla="*/ 1643742 w 8262257"/>
              <a:gd name="connsiteY35" fmla="*/ 121195 h 1505149"/>
              <a:gd name="connsiteX36" fmla="*/ 1763485 w 8262257"/>
              <a:gd name="connsiteY36" fmla="*/ 55881 h 1505149"/>
              <a:gd name="connsiteX37" fmla="*/ 2209800 w 8262257"/>
              <a:gd name="connsiteY37" fmla="*/ 44995 h 1505149"/>
              <a:gd name="connsiteX38" fmla="*/ 4136571 w 8262257"/>
              <a:gd name="connsiteY38" fmla="*/ 23224 h 1505149"/>
              <a:gd name="connsiteX39" fmla="*/ 5627914 w 8262257"/>
              <a:gd name="connsiteY39" fmla="*/ 34110 h 1505149"/>
              <a:gd name="connsiteX40" fmla="*/ 6890657 w 8262257"/>
              <a:gd name="connsiteY40" fmla="*/ 55881 h 1505149"/>
              <a:gd name="connsiteX41" fmla="*/ 7456714 w 8262257"/>
              <a:gd name="connsiteY41" fmla="*/ 66767 h 1505149"/>
              <a:gd name="connsiteX42" fmla="*/ 8098971 w 8262257"/>
              <a:gd name="connsiteY42" fmla="*/ 77653 h 1505149"/>
              <a:gd name="connsiteX43" fmla="*/ 8164285 w 8262257"/>
              <a:gd name="connsiteY43" fmla="*/ 88538 h 1505149"/>
              <a:gd name="connsiteX44" fmla="*/ 8186057 w 8262257"/>
              <a:gd name="connsiteY44" fmla="*/ 110310 h 1505149"/>
              <a:gd name="connsiteX45" fmla="*/ 8229600 w 8262257"/>
              <a:gd name="connsiteY45" fmla="*/ 164738 h 1505149"/>
              <a:gd name="connsiteX46" fmla="*/ 8251371 w 8262257"/>
              <a:gd name="connsiteY46" fmla="*/ 230053 h 1505149"/>
              <a:gd name="connsiteX47" fmla="*/ 8262257 w 8262257"/>
              <a:gd name="connsiteY47" fmla="*/ 262710 h 1505149"/>
              <a:gd name="connsiteX48" fmla="*/ 8229600 w 8262257"/>
              <a:gd name="connsiteY48" fmla="*/ 534853 h 1505149"/>
              <a:gd name="connsiteX49" fmla="*/ 8207828 w 8262257"/>
              <a:gd name="connsiteY49" fmla="*/ 600167 h 1505149"/>
              <a:gd name="connsiteX50" fmla="*/ 8164285 w 8262257"/>
              <a:gd name="connsiteY50" fmla="*/ 698138 h 1505149"/>
              <a:gd name="connsiteX51" fmla="*/ 8153400 w 8262257"/>
              <a:gd name="connsiteY51" fmla="*/ 730795 h 1505149"/>
              <a:gd name="connsiteX52" fmla="*/ 8131628 w 8262257"/>
              <a:gd name="connsiteY52" fmla="*/ 926738 h 1505149"/>
              <a:gd name="connsiteX53" fmla="*/ 8120742 w 8262257"/>
              <a:gd name="connsiteY53" fmla="*/ 1013824 h 1505149"/>
              <a:gd name="connsiteX54" fmla="*/ 8033657 w 8262257"/>
              <a:gd name="connsiteY54" fmla="*/ 1068253 h 1505149"/>
              <a:gd name="connsiteX55" fmla="*/ 8001000 w 8262257"/>
              <a:gd name="connsiteY55" fmla="*/ 1079138 h 1505149"/>
              <a:gd name="connsiteX56" fmla="*/ 7979228 w 8262257"/>
              <a:gd name="connsiteY56" fmla="*/ 1100910 h 1505149"/>
              <a:gd name="connsiteX57" fmla="*/ 7924800 w 8262257"/>
              <a:gd name="connsiteY57" fmla="*/ 1111795 h 1505149"/>
              <a:gd name="connsiteX58" fmla="*/ 7598228 w 8262257"/>
              <a:gd name="connsiteY58" fmla="*/ 1122681 h 1505149"/>
              <a:gd name="connsiteX59" fmla="*/ 7511142 w 8262257"/>
              <a:gd name="connsiteY59" fmla="*/ 1133567 h 1505149"/>
              <a:gd name="connsiteX60" fmla="*/ 7086600 w 8262257"/>
              <a:gd name="connsiteY60" fmla="*/ 1111795 h 1505149"/>
              <a:gd name="connsiteX61" fmla="*/ 6977742 w 8262257"/>
              <a:gd name="connsiteY61" fmla="*/ 1100910 h 1505149"/>
              <a:gd name="connsiteX62" fmla="*/ 6433457 w 8262257"/>
              <a:gd name="connsiteY62" fmla="*/ 1090024 h 1505149"/>
              <a:gd name="connsiteX63" fmla="*/ 6281057 w 8262257"/>
              <a:gd name="connsiteY63" fmla="*/ 1079138 h 15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8262257" h="1505149">
                <a:moveTo>
                  <a:pt x="6281057" y="1079138"/>
                </a:moveTo>
                <a:lnTo>
                  <a:pt x="6281057" y="1079138"/>
                </a:lnTo>
                <a:cubicBezTo>
                  <a:pt x="6284685" y="1111795"/>
                  <a:pt x="6291942" y="1144252"/>
                  <a:pt x="6291942" y="1177110"/>
                </a:cubicBezTo>
                <a:cubicBezTo>
                  <a:pt x="6291942" y="1264271"/>
                  <a:pt x="6294310" y="1352219"/>
                  <a:pt x="6281057" y="1438367"/>
                </a:cubicBezTo>
                <a:cubicBezTo>
                  <a:pt x="6279068" y="1451298"/>
                  <a:pt x="6261408" y="1458744"/>
                  <a:pt x="6248400" y="1460138"/>
                </a:cubicBezTo>
                <a:cubicBezTo>
                  <a:pt x="6158130" y="1469810"/>
                  <a:pt x="6066971" y="1467395"/>
                  <a:pt x="5976257" y="1471024"/>
                </a:cubicBezTo>
                <a:cubicBezTo>
                  <a:pt x="5446820" y="1537205"/>
                  <a:pt x="5854872" y="1490090"/>
                  <a:pt x="4539342" y="1471024"/>
                </a:cubicBezTo>
                <a:cubicBezTo>
                  <a:pt x="4488418" y="1470286"/>
                  <a:pt x="4437811" y="1462619"/>
                  <a:pt x="4386942" y="1460138"/>
                </a:cubicBezTo>
                <a:cubicBezTo>
                  <a:pt x="4289020" y="1455361"/>
                  <a:pt x="4190999" y="1452881"/>
                  <a:pt x="4093028" y="1449253"/>
                </a:cubicBezTo>
                <a:lnTo>
                  <a:pt x="2775857" y="1460138"/>
                </a:lnTo>
                <a:cubicBezTo>
                  <a:pt x="2523298" y="1463825"/>
                  <a:pt x="2684144" y="1468347"/>
                  <a:pt x="2514600" y="1481910"/>
                </a:cubicBezTo>
                <a:cubicBezTo>
                  <a:pt x="2453004" y="1486838"/>
                  <a:pt x="2391228" y="1489167"/>
                  <a:pt x="2329542" y="1492795"/>
                </a:cubicBezTo>
                <a:lnTo>
                  <a:pt x="1763485" y="1481910"/>
                </a:lnTo>
                <a:cubicBezTo>
                  <a:pt x="1716197" y="1480455"/>
                  <a:pt x="1668992" y="1476249"/>
                  <a:pt x="1621971" y="1471024"/>
                </a:cubicBezTo>
                <a:cubicBezTo>
                  <a:pt x="1603582" y="1468981"/>
                  <a:pt x="1585746" y="1463448"/>
                  <a:pt x="1567542" y="1460138"/>
                </a:cubicBezTo>
                <a:cubicBezTo>
                  <a:pt x="1545826" y="1456190"/>
                  <a:pt x="1524165" y="1451690"/>
                  <a:pt x="1502228" y="1449253"/>
                </a:cubicBezTo>
                <a:cubicBezTo>
                  <a:pt x="1458802" y="1444428"/>
                  <a:pt x="1415143" y="1441996"/>
                  <a:pt x="1371600" y="1438367"/>
                </a:cubicBezTo>
                <a:cubicBezTo>
                  <a:pt x="1284514" y="1441996"/>
                  <a:pt x="1197166" y="1441592"/>
                  <a:pt x="1110342" y="1449253"/>
                </a:cubicBezTo>
                <a:cubicBezTo>
                  <a:pt x="1073481" y="1452505"/>
                  <a:pt x="1001485" y="1471024"/>
                  <a:pt x="1001485" y="1471024"/>
                </a:cubicBezTo>
                <a:lnTo>
                  <a:pt x="544285" y="1460138"/>
                </a:lnTo>
                <a:cubicBezTo>
                  <a:pt x="221742" y="1451052"/>
                  <a:pt x="328255" y="1463490"/>
                  <a:pt x="152400" y="1438367"/>
                </a:cubicBezTo>
                <a:cubicBezTo>
                  <a:pt x="74674" y="1412458"/>
                  <a:pt x="106180" y="1429325"/>
                  <a:pt x="54428" y="1394824"/>
                </a:cubicBezTo>
                <a:cubicBezTo>
                  <a:pt x="23590" y="1302312"/>
                  <a:pt x="66598" y="1415108"/>
                  <a:pt x="21771" y="1340395"/>
                </a:cubicBezTo>
                <a:cubicBezTo>
                  <a:pt x="15076" y="1329237"/>
                  <a:pt x="2034" y="1272333"/>
                  <a:pt x="0" y="1264195"/>
                </a:cubicBezTo>
                <a:cubicBezTo>
                  <a:pt x="3628" y="1224281"/>
                  <a:pt x="3920" y="1183922"/>
                  <a:pt x="10885" y="1144453"/>
                </a:cubicBezTo>
                <a:cubicBezTo>
                  <a:pt x="14873" y="1121853"/>
                  <a:pt x="32657" y="1079138"/>
                  <a:pt x="32657" y="1079138"/>
                </a:cubicBezTo>
                <a:cubicBezTo>
                  <a:pt x="36285" y="1050110"/>
                  <a:pt x="43542" y="1021307"/>
                  <a:pt x="43542" y="992053"/>
                </a:cubicBezTo>
                <a:cubicBezTo>
                  <a:pt x="43542" y="959195"/>
                  <a:pt x="37304" y="926609"/>
                  <a:pt x="32657" y="894081"/>
                </a:cubicBezTo>
                <a:cubicBezTo>
                  <a:pt x="28051" y="861839"/>
                  <a:pt x="18808" y="827800"/>
                  <a:pt x="10885" y="796110"/>
                </a:cubicBezTo>
                <a:cubicBezTo>
                  <a:pt x="14514" y="676367"/>
                  <a:pt x="15126" y="556495"/>
                  <a:pt x="21771" y="436881"/>
                </a:cubicBezTo>
                <a:cubicBezTo>
                  <a:pt x="22408" y="425424"/>
                  <a:pt x="25489" y="413184"/>
                  <a:pt x="32657" y="404224"/>
                </a:cubicBezTo>
                <a:cubicBezTo>
                  <a:pt x="40830" y="394008"/>
                  <a:pt x="54428" y="389710"/>
                  <a:pt x="65314" y="382453"/>
                </a:cubicBezTo>
                <a:lnTo>
                  <a:pt x="1306285" y="393338"/>
                </a:lnTo>
                <a:cubicBezTo>
                  <a:pt x="1599192" y="393338"/>
                  <a:pt x="1532057" y="450599"/>
                  <a:pt x="1621971" y="360681"/>
                </a:cubicBezTo>
                <a:cubicBezTo>
                  <a:pt x="1625600" y="291738"/>
                  <a:pt x="1626607" y="222608"/>
                  <a:pt x="1632857" y="153853"/>
                </a:cubicBezTo>
                <a:cubicBezTo>
                  <a:pt x="1633896" y="142425"/>
                  <a:pt x="1636857" y="130375"/>
                  <a:pt x="1643742" y="121195"/>
                </a:cubicBezTo>
                <a:cubicBezTo>
                  <a:pt x="1685561" y="65436"/>
                  <a:pt x="1697136" y="58704"/>
                  <a:pt x="1763485" y="55881"/>
                </a:cubicBezTo>
                <a:cubicBezTo>
                  <a:pt x="1912166" y="49554"/>
                  <a:pt x="2061028" y="48624"/>
                  <a:pt x="2209800" y="44995"/>
                </a:cubicBezTo>
                <a:cubicBezTo>
                  <a:pt x="2901169" y="-41421"/>
                  <a:pt x="2356109" y="23224"/>
                  <a:pt x="4136571" y="23224"/>
                </a:cubicBezTo>
                <a:lnTo>
                  <a:pt x="5627914" y="34110"/>
                </a:lnTo>
                <a:lnTo>
                  <a:pt x="6890657" y="55881"/>
                </a:lnTo>
                <a:lnTo>
                  <a:pt x="7456714" y="66767"/>
                </a:lnTo>
                <a:lnTo>
                  <a:pt x="8098971" y="77653"/>
                </a:lnTo>
                <a:cubicBezTo>
                  <a:pt x="8120742" y="81281"/>
                  <a:pt x="8143619" y="80788"/>
                  <a:pt x="8164285" y="88538"/>
                </a:cubicBezTo>
                <a:cubicBezTo>
                  <a:pt x="8173895" y="92142"/>
                  <a:pt x="8179646" y="102296"/>
                  <a:pt x="8186057" y="110310"/>
                </a:cubicBezTo>
                <a:cubicBezTo>
                  <a:pt x="8240981" y="178965"/>
                  <a:pt x="8177035" y="112175"/>
                  <a:pt x="8229600" y="164738"/>
                </a:cubicBezTo>
                <a:lnTo>
                  <a:pt x="8251371" y="230053"/>
                </a:lnTo>
                <a:lnTo>
                  <a:pt x="8262257" y="262710"/>
                </a:lnTo>
                <a:cubicBezTo>
                  <a:pt x="8255037" y="385446"/>
                  <a:pt x="8263731" y="432462"/>
                  <a:pt x="8229600" y="534853"/>
                </a:cubicBezTo>
                <a:cubicBezTo>
                  <a:pt x="8222343" y="556624"/>
                  <a:pt x="8220558" y="581072"/>
                  <a:pt x="8207828" y="600167"/>
                </a:cubicBezTo>
                <a:cubicBezTo>
                  <a:pt x="8173328" y="651918"/>
                  <a:pt x="8190193" y="620415"/>
                  <a:pt x="8164285" y="698138"/>
                </a:cubicBezTo>
                <a:lnTo>
                  <a:pt x="8153400" y="730795"/>
                </a:lnTo>
                <a:cubicBezTo>
                  <a:pt x="8146143" y="796109"/>
                  <a:pt x="8139779" y="861529"/>
                  <a:pt x="8131628" y="926738"/>
                </a:cubicBezTo>
                <a:cubicBezTo>
                  <a:pt x="8127999" y="955767"/>
                  <a:pt x="8128439" y="985600"/>
                  <a:pt x="8120742" y="1013824"/>
                </a:cubicBezTo>
                <a:cubicBezTo>
                  <a:pt x="8108667" y="1058100"/>
                  <a:pt x="8072045" y="1055457"/>
                  <a:pt x="8033657" y="1068253"/>
                </a:cubicBezTo>
                <a:lnTo>
                  <a:pt x="8001000" y="1079138"/>
                </a:lnTo>
                <a:cubicBezTo>
                  <a:pt x="7993743" y="1086395"/>
                  <a:pt x="7988662" y="1096867"/>
                  <a:pt x="7979228" y="1100910"/>
                </a:cubicBezTo>
                <a:cubicBezTo>
                  <a:pt x="7962222" y="1108198"/>
                  <a:pt x="7943272" y="1110739"/>
                  <a:pt x="7924800" y="1111795"/>
                </a:cubicBezTo>
                <a:cubicBezTo>
                  <a:pt x="7816060" y="1118009"/>
                  <a:pt x="7707085" y="1119052"/>
                  <a:pt x="7598228" y="1122681"/>
                </a:cubicBezTo>
                <a:cubicBezTo>
                  <a:pt x="7569199" y="1126310"/>
                  <a:pt x="7540397" y="1133567"/>
                  <a:pt x="7511142" y="1133567"/>
                </a:cubicBezTo>
                <a:cubicBezTo>
                  <a:pt x="7426476" y="1133567"/>
                  <a:pt x="7192226" y="1120245"/>
                  <a:pt x="7086600" y="1111795"/>
                </a:cubicBezTo>
                <a:cubicBezTo>
                  <a:pt x="7050249" y="1108887"/>
                  <a:pt x="7014189" y="1102125"/>
                  <a:pt x="6977742" y="1100910"/>
                </a:cubicBezTo>
                <a:cubicBezTo>
                  <a:pt x="6796378" y="1094865"/>
                  <a:pt x="6614885" y="1093653"/>
                  <a:pt x="6433457" y="1090024"/>
                </a:cubicBezTo>
                <a:cubicBezTo>
                  <a:pt x="6306547" y="1077333"/>
                  <a:pt x="6306457" y="1080952"/>
                  <a:pt x="6281057" y="1079138"/>
                </a:cubicBez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57200" y="4701265"/>
            <a:ext cx="8240486" cy="1595708"/>
          </a:xfrm>
          <a:custGeom>
            <a:avLst/>
            <a:gdLst>
              <a:gd name="connsiteX0" fmla="*/ 5138057 w 8240486"/>
              <a:gd name="connsiteY0" fmla="*/ 1187906 h 1595708"/>
              <a:gd name="connsiteX1" fmla="*/ 5138057 w 8240486"/>
              <a:gd name="connsiteY1" fmla="*/ 1187906 h 1595708"/>
              <a:gd name="connsiteX2" fmla="*/ 5159829 w 8240486"/>
              <a:gd name="connsiteY2" fmla="*/ 1416506 h 1595708"/>
              <a:gd name="connsiteX3" fmla="*/ 5138057 w 8240486"/>
              <a:gd name="connsiteY3" fmla="*/ 1449164 h 1595708"/>
              <a:gd name="connsiteX4" fmla="*/ 5094514 w 8240486"/>
              <a:gd name="connsiteY4" fmla="*/ 1492706 h 1595708"/>
              <a:gd name="connsiteX5" fmla="*/ 4963886 w 8240486"/>
              <a:gd name="connsiteY5" fmla="*/ 1525364 h 1595708"/>
              <a:gd name="connsiteX6" fmla="*/ 4561114 w 8240486"/>
              <a:gd name="connsiteY6" fmla="*/ 1503592 h 1595708"/>
              <a:gd name="connsiteX7" fmla="*/ 4463143 w 8240486"/>
              <a:gd name="connsiteY7" fmla="*/ 1492706 h 1595708"/>
              <a:gd name="connsiteX8" fmla="*/ 4288971 w 8240486"/>
              <a:gd name="connsiteY8" fmla="*/ 1481821 h 1595708"/>
              <a:gd name="connsiteX9" fmla="*/ 3810000 w 8240486"/>
              <a:gd name="connsiteY9" fmla="*/ 1503592 h 1595708"/>
              <a:gd name="connsiteX10" fmla="*/ 3559629 w 8240486"/>
              <a:gd name="connsiteY10" fmla="*/ 1514478 h 1595708"/>
              <a:gd name="connsiteX11" fmla="*/ 3287486 w 8240486"/>
              <a:gd name="connsiteY11" fmla="*/ 1536249 h 1595708"/>
              <a:gd name="connsiteX12" fmla="*/ 2732314 w 8240486"/>
              <a:gd name="connsiteY12" fmla="*/ 1547135 h 1595708"/>
              <a:gd name="connsiteX13" fmla="*/ 1600200 w 8240486"/>
              <a:gd name="connsiteY13" fmla="*/ 1547135 h 1595708"/>
              <a:gd name="connsiteX14" fmla="*/ 1524000 w 8240486"/>
              <a:gd name="connsiteY14" fmla="*/ 1536249 h 1595708"/>
              <a:gd name="connsiteX15" fmla="*/ 1262743 w 8240486"/>
              <a:gd name="connsiteY15" fmla="*/ 1525364 h 1595708"/>
              <a:gd name="connsiteX16" fmla="*/ 1045029 w 8240486"/>
              <a:gd name="connsiteY16" fmla="*/ 1514478 h 1595708"/>
              <a:gd name="connsiteX17" fmla="*/ 772886 w 8240486"/>
              <a:gd name="connsiteY17" fmla="*/ 1503592 h 1595708"/>
              <a:gd name="connsiteX18" fmla="*/ 631371 w 8240486"/>
              <a:gd name="connsiteY18" fmla="*/ 1492706 h 1595708"/>
              <a:gd name="connsiteX19" fmla="*/ 359229 w 8240486"/>
              <a:gd name="connsiteY19" fmla="*/ 1481821 h 1595708"/>
              <a:gd name="connsiteX20" fmla="*/ 239486 w 8240486"/>
              <a:gd name="connsiteY20" fmla="*/ 1470935 h 1595708"/>
              <a:gd name="connsiteX21" fmla="*/ 206829 w 8240486"/>
              <a:gd name="connsiteY21" fmla="*/ 1460049 h 1595708"/>
              <a:gd name="connsiteX22" fmla="*/ 152400 w 8240486"/>
              <a:gd name="connsiteY22" fmla="*/ 1449164 h 1595708"/>
              <a:gd name="connsiteX23" fmla="*/ 108857 w 8240486"/>
              <a:gd name="connsiteY23" fmla="*/ 1438278 h 1595708"/>
              <a:gd name="connsiteX24" fmla="*/ 43543 w 8240486"/>
              <a:gd name="connsiteY24" fmla="*/ 1416506 h 1595708"/>
              <a:gd name="connsiteX25" fmla="*/ 21771 w 8240486"/>
              <a:gd name="connsiteY25" fmla="*/ 1394735 h 1595708"/>
              <a:gd name="connsiteX26" fmla="*/ 0 w 8240486"/>
              <a:gd name="connsiteY26" fmla="*/ 1329421 h 1595708"/>
              <a:gd name="connsiteX27" fmla="*/ 10886 w 8240486"/>
              <a:gd name="connsiteY27" fmla="*/ 915764 h 1595708"/>
              <a:gd name="connsiteX28" fmla="*/ 21771 w 8240486"/>
              <a:gd name="connsiteY28" fmla="*/ 796021 h 1595708"/>
              <a:gd name="connsiteX29" fmla="*/ 43543 w 8240486"/>
              <a:gd name="connsiteY29" fmla="*/ 545649 h 1595708"/>
              <a:gd name="connsiteX30" fmla="*/ 54429 w 8240486"/>
              <a:gd name="connsiteY30" fmla="*/ 512992 h 1595708"/>
              <a:gd name="connsiteX31" fmla="*/ 108857 w 8240486"/>
              <a:gd name="connsiteY31" fmla="*/ 458564 h 1595708"/>
              <a:gd name="connsiteX32" fmla="*/ 185057 w 8240486"/>
              <a:gd name="connsiteY32" fmla="*/ 447678 h 1595708"/>
              <a:gd name="connsiteX33" fmla="*/ 424543 w 8240486"/>
              <a:gd name="connsiteY33" fmla="*/ 458564 h 1595708"/>
              <a:gd name="connsiteX34" fmla="*/ 914400 w 8240486"/>
              <a:gd name="connsiteY34" fmla="*/ 480335 h 1595708"/>
              <a:gd name="connsiteX35" fmla="*/ 1306286 w 8240486"/>
              <a:gd name="connsiteY35" fmla="*/ 469449 h 1595708"/>
              <a:gd name="connsiteX36" fmla="*/ 1458686 w 8240486"/>
              <a:gd name="connsiteY36" fmla="*/ 458564 h 1595708"/>
              <a:gd name="connsiteX37" fmla="*/ 2329543 w 8240486"/>
              <a:gd name="connsiteY37" fmla="*/ 447678 h 1595708"/>
              <a:gd name="connsiteX38" fmla="*/ 3559629 w 8240486"/>
              <a:gd name="connsiteY38" fmla="*/ 458564 h 1595708"/>
              <a:gd name="connsiteX39" fmla="*/ 4735286 w 8240486"/>
              <a:gd name="connsiteY39" fmla="*/ 436792 h 1595708"/>
              <a:gd name="connsiteX40" fmla="*/ 6259286 w 8240486"/>
              <a:gd name="connsiteY40" fmla="*/ 447678 h 1595708"/>
              <a:gd name="connsiteX41" fmla="*/ 6389914 w 8240486"/>
              <a:gd name="connsiteY41" fmla="*/ 415021 h 1595708"/>
              <a:gd name="connsiteX42" fmla="*/ 6400800 w 8240486"/>
              <a:gd name="connsiteY42" fmla="*/ 240849 h 1595708"/>
              <a:gd name="connsiteX43" fmla="*/ 6411686 w 8240486"/>
              <a:gd name="connsiteY43" fmla="*/ 88449 h 1595708"/>
              <a:gd name="connsiteX44" fmla="*/ 6477000 w 8240486"/>
              <a:gd name="connsiteY44" fmla="*/ 66678 h 1595708"/>
              <a:gd name="connsiteX45" fmla="*/ 6618514 w 8240486"/>
              <a:gd name="connsiteY45" fmla="*/ 34021 h 1595708"/>
              <a:gd name="connsiteX46" fmla="*/ 7108371 w 8240486"/>
              <a:gd name="connsiteY46" fmla="*/ 23135 h 1595708"/>
              <a:gd name="connsiteX47" fmla="*/ 7641771 w 8240486"/>
              <a:gd name="connsiteY47" fmla="*/ 23135 h 1595708"/>
              <a:gd name="connsiteX48" fmla="*/ 7717971 w 8240486"/>
              <a:gd name="connsiteY48" fmla="*/ 34021 h 1595708"/>
              <a:gd name="connsiteX49" fmla="*/ 7903029 w 8240486"/>
              <a:gd name="connsiteY49" fmla="*/ 44906 h 1595708"/>
              <a:gd name="connsiteX50" fmla="*/ 8001000 w 8240486"/>
              <a:gd name="connsiteY50" fmla="*/ 55792 h 1595708"/>
              <a:gd name="connsiteX51" fmla="*/ 8196943 w 8240486"/>
              <a:gd name="connsiteY51" fmla="*/ 66678 h 1595708"/>
              <a:gd name="connsiteX52" fmla="*/ 8229600 w 8240486"/>
              <a:gd name="connsiteY52" fmla="*/ 88449 h 1595708"/>
              <a:gd name="connsiteX53" fmla="*/ 8240486 w 8240486"/>
              <a:gd name="connsiteY53" fmla="*/ 121106 h 1595708"/>
              <a:gd name="connsiteX54" fmla="*/ 8229600 w 8240486"/>
              <a:gd name="connsiteY54" fmla="*/ 371478 h 1595708"/>
              <a:gd name="connsiteX55" fmla="*/ 8196943 w 8240486"/>
              <a:gd name="connsiteY55" fmla="*/ 502106 h 1595708"/>
              <a:gd name="connsiteX56" fmla="*/ 8153400 w 8240486"/>
              <a:gd name="connsiteY56" fmla="*/ 567421 h 1595708"/>
              <a:gd name="connsiteX57" fmla="*/ 8131629 w 8240486"/>
              <a:gd name="connsiteY57" fmla="*/ 600078 h 1595708"/>
              <a:gd name="connsiteX58" fmla="*/ 8088086 w 8240486"/>
              <a:gd name="connsiteY58" fmla="*/ 643621 h 1595708"/>
              <a:gd name="connsiteX59" fmla="*/ 8066314 w 8240486"/>
              <a:gd name="connsiteY59" fmla="*/ 676278 h 1595708"/>
              <a:gd name="connsiteX60" fmla="*/ 8033657 w 8240486"/>
              <a:gd name="connsiteY60" fmla="*/ 687164 h 1595708"/>
              <a:gd name="connsiteX61" fmla="*/ 8001000 w 8240486"/>
              <a:gd name="connsiteY61" fmla="*/ 708935 h 1595708"/>
              <a:gd name="connsiteX62" fmla="*/ 7935686 w 8240486"/>
              <a:gd name="connsiteY62" fmla="*/ 730706 h 1595708"/>
              <a:gd name="connsiteX63" fmla="*/ 7848600 w 8240486"/>
              <a:gd name="connsiteY63" fmla="*/ 774249 h 1595708"/>
              <a:gd name="connsiteX64" fmla="*/ 7815943 w 8240486"/>
              <a:gd name="connsiteY64" fmla="*/ 785135 h 1595708"/>
              <a:gd name="connsiteX65" fmla="*/ 7783286 w 8240486"/>
              <a:gd name="connsiteY65" fmla="*/ 796021 h 1595708"/>
              <a:gd name="connsiteX66" fmla="*/ 7739743 w 8240486"/>
              <a:gd name="connsiteY66" fmla="*/ 806906 h 1595708"/>
              <a:gd name="connsiteX67" fmla="*/ 7674429 w 8240486"/>
              <a:gd name="connsiteY67" fmla="*/ 828678 h 1595708"/>
              <a:gd name="connsiteX68" fmla="*/ 7609114 w 8240486"/>
              <a:gd name="connsiteY68" fmla="*/ 850449 h 1595708"/>
              <a:gd name="connsiteX69" fmla="*/ 7576457 w 8240486"/>
              <a:gd name="connsiteY69" fmla="*/ 861335 h 1595708"/>
              <a:gd name="connsiteX70" fmla="*/ 7543800 w 8240486"/>
              <a:gd name="connsiteY70" fmla="*/ 872221 h 1595708"/>
              <a:gd name="connsiteX71" fmla="*/ 7478486 w 8240486"/>
              <a:gd name="connsiteY71" fmla="*/ 904878 h 1595708"/>
              <a:gd name="connsiteX72" fmla="*/ 7434943 w 8240486"/>
              <a:gd name="connsiteY72" fmla="*/ 948421 h 1595708"/>
              <a:gd name="connsiteX73" fmla="*/ 7413171 w 8240486"/>
              <a:gd name="connsiteY73" fmla="*/ 970192 h 1595708"/>
              <a:gd name="connsiteX74" fmla="*/ 7380514 w 8240486"/>
              <a:gd name="connsiteY74" fmla="*/ 1024621 h 1595708"/>
              <a:gd name="connsiteX75" fmla="*/ 7347857 w 8240486"/>
              <a:gd name="connsiteY75" fmla="*/ 1079049 h 1595708"/>
              <a:gd name="connsiteX76" fmla="*/ 7336971 w 8240486"/>
              <a:gd name="connsiteY76" fmla="*/ 1111706 h 1595708"/>
              <a:gd name="connsiteX77" fmla="*/ 7249886 w 8240486"/>
              <a:gd name="connsiteY77" fmla="*/ 1177021 h 1595708"/>
              <a:gd name="connsiteX78" fmla="*/ 7162800 w 8240486"/>
              <a:gd name="connsiteY78" fmla="*/ 1209678 h 1595708"/>
              <a:gd name="connsiteX79" fmla="*/ 7130143 w 8240486"/>
              <a:gd name="connsiteY79" fmla="*/ 1220564 h 1595708"/>
              <a:gd name="connsiteX80" fmla="*/ 6923314 w 8240486"/>
              <a:gd name="connsiteY80" fmla="*/ 1242335 h 1595708"/>
              <a:gd name="connsiteX81" fmla="*/ 6237514 w 8240486"/>
              <a:gd name="connsiteY81" fmla="*/ 1231449 h 1595708"/>
              <a:gd name="connsiteX82" fmla="*/ 5998029 w 8240486"/>
              <a:gd name="connsiteY82" fmla="*/ 1220564 h 1595708"/>
              <a:gd name="connsiteX83" fmla="*/ 5823857 w 8240486"/>
              <a:gd name="connsiteY83" fmla="*/ 1209678 h 1595708"/>
              <a:gd name="connsiteX84" fmla="*/ 5138057 w 8240486"/>
              <a:gd name="connsiteY84" fmla="*/ 1187906 h 1595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8240486" h="1595708">
                <a:moveTo>
                  <a:pt x="5138057" y="1187906"/>
                </a:moveTo>
                <a:lnTo>
                  <a:pt x="5138057" y="1187906"/>
                </a:lnTo>
                <a:cubicBezTo>
                  <a:pt x="5178996" y="1297078"/>
                  <a:pt x="5185803" y="1277978"/>
                  <a:pt x="5159829" y="1416506"/>
                </a:cubicBezTo>
                <a:cubicBezTo>
                  <a:pt x="5157418" y="1429365"/>
                  <a:pt x="5143908" y="1437462"/>
                  <a:pt x="5138057" y="1449164"/>
                </a:cubicBezTo>
                <a:cubicBezTo>
                  <a:pt x="5114834" y="1495609"/>
                  <a:pt x="5146765" y="1475290"/>
                  <a:pt x="5094514" y="1492706"/>
                </a:cubicBezTo>
                <a:cubicBezTo>
                  <a:pt x="5050309" y="1536913"/>
                  <a:pt x="5071049" y="1525364"/>
                  <a:pt x="4963886" y="1525364"/>
                </a:cubicBezTo>
                <a:cubicBezTo>
                  <a:pt x="4861510" y="1525364"/>
                  <a:pt x="4677635" y="1514185"/>
                  <a:pt x="4561114" y="1503592"/>
                </a:cubicBezTo>
                <a:cubicBezTo>
                  <a:pt x="4528391" y="1500617"/>
                  <a:pt x="4495896" y="1495326"/>
                  <a:pt x="4463143" y="1492706"/>
                </a:cubicBezTo>
                <a:cubicBezTo>
                  <a:pt x="4405158" y="1488067"/>
                  <a:pt x="4347028" y="1485449"/>
                  <a:pt x="4288971" y="1481821"/>
                </a:cubicBezTo>
                <a:lnTo>
                  <a:pt x="3810000" y="1503592"/>
                </a:lnTo>
                <a:cubicBezTo>
                  <a:pt x="3726548" y="1507329"/>
                  <a:pt x="3642899" y="1507817"/>
                  <a:pt x="3559629" y="1514478"/>
                </a:cubicBezTo>
                <a:cubicBezTo>
                  <a:pt x="3468915" y="1521735"/>
                  <a:pt x="3378473" y="1534465"/>
                  <a:pt x="3287486" y="1536249"/>
                </a:cubicBezTo>
                <a:lnTo>
                  <a:pt x="2732314" y="1547135"/>
                </a:lnTo>
                <a:cubicBezTo>
                  <a:pt x="2338203" y="1645665"/>
                  <a:pt x="2668034" y="1567095"/>
                  <a:pt x="1600200" y="1547135"/>
                </a:cubicBezTo>
                <a:cubicBezTo>
                  <a:pt x="1574547" y="1546655"/>
                  <a:pt x="1549605" y="1537901"/>
                  <a:pt x="1524000" y="1536249"/>
                </a:cubicBezTo>
                <a:cubicBezTo>
                  <a:pt x="1437020" y="1530637"/>
                  <a:pt x="1349814" y="1529322"/>
                  <a:pt x="1262743" y="1525364"/>
                </a:cubicBezTo>
                <a:lnTo>
                  <a:pt x="1045029" y="1514478"/>
                </a:lnTo>
                <a:lnTo>
                  <a:pt x="772886" y="1503592"/>
                </a:lnTo>
                <a:cubicBezTo>
                  <a:pt x="725640" y="1501105"/>
                  <a:pt x="678617" y="1495193"/>
                  <a:pt x="631371" y="1492706"/>
                </a:cubicBezTo>
                <a:cubicBezTo>
                  <a:pt x="540710" y="1487934"/>
                  <a:pt x="449943" y="1485449"/>
                  <a:pt x="359229" y="1481821"/>
                </a:cubicBezTo>
                <a:cubicBezTo>
                  <a:pt x="319315" y="1478192"/>
                  <a:pt x="279162" y="1476603"/>
                  <a:pt x="239486" y="1470935"/>
                </a:cubicBezTo>
                <a:cubicBezTo>
                  <a:pt x="228127" y="1469312"/>
                  <a:pt x="217961" y="1462832"/>
                  <a:pt x="206829" y="1460049"/>
                </a:cubicBezTo>
                <a:cubicBezTo>
                  <a:pt x="188879" y="1455562"/>
                  <a:pt x="170462" y="1453178"/>
                  <a:pt x="152400" y="1449164"/>
                </a:cubicBezTo>
                <a:cubicBezTo>
                  <a:pt x="137795" y="1445919"/>
                  <a:pt x="123187" y="1442577"/>
                  <a:pt x="108857" y="1438278"/>
                </a:cubicBezTo>
                <a:cubicBezTo>
                  <a:pt x="86876" y="1431683"/>
                  <a:pt x="43543" y="1416506"/>
                  <a:pt x="43543" y="1416506"/>
                </a:cubicBezTo>
                <a:cubicBezTo>
                  <a:pt x="36286" y="1409249"/>
                  <a:pt x="26361" y="1403915"/>
                  <a:pt x="21771" y="1394735"/>
                </a:cubicBezTo>
                <a:cubicBezTo>
                  <a:pt x="11508" y="1374209"/>
                  <a:pt x="0" y="1329421"/>
                  <a:pt x="0" y="1329421"/>
                </a:cubicBezTo>
                <a:cubicBezTo>
                  <a:pt x="3629" y="1191535"/>
                  <a:pt x="5261" y="1053583"/>
                  <a:pt x="10886" y="915764"/>
                </a:cubicBezTo>
                <a:cubicBezTo>
                  <a:pt x="12520" y="875718"/>
                  <a:pt x="19014" y="836005"/>
                  <a:pt x="21771" y="796021"/>
                </a:cubicBezTo>
                <a:cubicBezTo>
                  <a:pt x="29668" y="681510"/>
                  <a:pt x="20963" y="635965"/>
                  <a:pt x="43543" y="545649"/>
                </a:cubicBezTo>
                <a:cubicBezTo>
                  <a:pt x="46326" y="534517"/>
                  <a:pt x="49297" y="523255"/>
                  <a:pt x="54429" y="512992"/>
                </a:cubicBezTo>
                <a:cubicBezTo>
                  <a:pt x="65528" y="490793"/>
                  <a:pt x="83243" y="466248"/>
                  <a:pt x="108857" y="458564"/>
                </a:cubicBezTo>
                <a:cubicBezTo>
                  <a:pt x="133433" y="451191"/>
                  <a:pt x="159657" y="451307"/>
                  <a:pt x="185057" y="447678"/>
                </a:cubicBezTo>
                <a:lnTo>
                  <a:pt x="424543" y="458564"/>
                </a:lnTo>
                <a:cubicBezTo>
                  <a:pt x="886443" y="474491"/>
                  <a:pt x="677204" y="453979"/>
                  <a:pt x="914400" y="480335"/>
                </a:cubicBezTo>
                <a:lnTo>
                  <a:pt x="1306286" y="469449"/>
                </a:lnTo>
                <a:cubicBezTo>
                  <a:pt x="1357175" y="467413"/>
                  <a:pt x="1407768" y="459647"/>
                  <a:pt x="1458686" y="458564"/>
                </a:cubicBezTo>
                <a:lnTo>
                  <a:pt x="2329543" y="447678"/>
                </a:lnTo>
                <a:lnTo>
                  <a:pt x="3559629" y="458564"/>
                </a:lnTo>
                <a:cubicBezTo>
                  <a:pt x="4625429" y="458564"/>
                  <a:pt x="4308848" y="507866"/>
                  <a:pt x="4735286" y="436792"/>
                </a:cubicBezTo>
                <a:lnTo>
                  <a:pt x="6259286" y="447678"/>
                </a:lnTo>
                <a:cubicBezTo>
                  <a:pt x="6336675" y="447678"/>
                  <a:pt x="6334515" y="442720"/>
                  <a:pt x="6389914" y="415021"/>
                </a:cubicBezTo>
                <a:cubicBezTo>
                  <a:pt x="6450040" y="354895"/>
                  <a:pt x="6400800" y="415104"/>
                  <a:pt x="6400800" y="240849"/>
                </a:cubicBezTo>
                <a:cubicBezTo>
                  <a:pt x="6400800" y="189920"/>
                  <a:pt x="6391272" y="135108"/>
                  <a:pt x="6411686" y="88449"/>
                </a:cubicBezTo>
                <a:cubicBezTo>
                  <a:pt x="6420884" y="67424"/>
                  <a:pt x="6477000" y="66678"/>
                  <a:pt x="6477000" y="66678"/>
                </a:cubicBezTo>
                <a:cubicBezTo>
                  <a:pt x="6525206" y="18470"/>
                  <a:pt x="6495988" y="38397"/>
                  <a:pt x="6618514" y="34021"/>
                </a:cubicBezTo>
                <a:cubicBezTo>
                  <a:pt x="6781736" y="28192"/>
                  <a:pt x="6945085" y="26764"/>
                  <a:pt x="7108371" y="23135"/>
                </a:cubicBezTo>
                <a:cubicBezTo>
                  <a:pt x="7315424" y="-18276"/>
                  <a:pt x="7178592" y="4971"/>
                  <a:pt x="7641771" y="23135"/>
                </a:cubicBezTo>
                <a:cubicBezTo>
                  <a:pt x="7667409" y="24140"/>
                  <a:pt x="7692402" y="31890"/>
                  <a:pt x="7717971" y="34021"/>
                </a:cubicBezTo>
                <a:cubicBezTo>
                  <a:pt x="7779550" y="39152"/>
                  <a:pt x="7841418" y="40167"/>
                  <a:pt x="7903029" y="44906"/>
                </a:cubicBezTo>
                <a:cubicBezTo>
                  <a:pt x="7935790" y="47426"/>
                  <a:pt x="7968232" y="53365"/>
                  <a:pt x="8001000" y="55792"/>
                </a:cubicBezTo>
                <a:cubicBezTo>
                  <a:pt x="8066236" y="60624"/>
                  <a:pt x="8131629" y="63049"/>
                  <a:pt x="8196943" y="66678"/>
                </a:cubicBezTo>
                <a:cubicBezTo>
                  <a:pt x="8207829" y="73935"/>
                  <a:pt x="8221427" y="78233"/>
                  <a:pt x="8229600" y="88449"/>
                </a:cubicBezTo>
                <a:cubicBezTo>
                  <a:pt x="8236768" y="97409"/>
                  <a:pt x="8240486" y="109631"/>
                  <a:pt x="8240486" y="121106"/>
                </a:cubicBezTo>
                <a:cubicBezTo>
                  <a:pt x="8240486" y="204642"/>
                  <a:pt x="8235348" y="288140"/>
                  <a:pt x="8229600" y="371478"/>
                </a:cubicBezTo>
                <a:cubicBezTo>
                  <a:pt x="8227717" y="398787"/>
                  <a:pt x="8212410" y="478905"/>
                  <a:pt x="8196943" y="502106"/>
                </a:cubicBezTo>
                <a:lnTo>
                  <a:pt x="8153400" y="567421"/>
                </a:lnTo>
                <a:cubicBezTo>
                  <a:pt x="8146143" y="578307"/>
                  <a:pt x="8140880" y="590827"/>
                  <a:pt x="8131629" y="600078"/>
                </a:cubicBezTo>
                <a:cubicBezTo>
                  <a:pt x="8117115" y="614592"/>
                  <a:pt x="8099472" y="626542"/>
                  <a:pt x="8088086" y="643621"/>
                </a:cubicBezTo>
                <a:cubicBezTo>
                  <a:pt x="8080829" y="654507"/>
                  <a:pt x="8076530" y="668105"/>
                  <a:pt x="8066314" y="676278"/>
                </a:cubicBezTo>
                <a:cubicBezTo>
                  <a:pt x="8057354" y="683446"/>
                  <a:pt x="8043920" y="682032"/>
                  <a:pt x="8033657" y="687164"/>
                </a:cubicBezTo>
                <a:cubicBezTo>
                  <a:pt x="8021955" y="693015"/>
                  <a:pt x="8012955" y="703622"/>
                  <a:pt x="8001000" y="708935"/>
                </a:cubicBezTo>
                <a:cubicBezTo>
                  <a:pt x="7980029" y="718255"/>
                  <a:pt x="7935686" y="730706"/>
                  <a:pt x="7935686" y="730706"/>
                </a:cubicBezTo>
                <a:cubicBezTo>
                  <a:pt x="7897686" y="768706"/>
                  <a:pt x="7923651" y="749232"/>
                  <a:pt x="7848600" y="774249"/>
                </a:cubicBezTo>
                <a:lnTo>
                  <a:pt x="7815943" y="785135"/>
                </a:lnTo>
                <a:cubicBezTo>
                  <a:pt x="7805057" y="788764"/>
                  <a:pt x="7794418" y="793238"/>
                  <a:pt x="7783286" y="796021"/>
                </a:cubicBezTo>
                <a:cubicBezTo>
                  <a:pt x="7768772" y="799649"/>
                  <a:pt x="7754073" y="802607"/>
                  <a:pt x="7739743" y="806906"/>
                </a:cubicBezTo>
                <a:cubicBezTo>
                  <a:pt x="7717762" y="813500"/>
                  <a:pt x="7696200" y="821421"/>
                  <a:pt x="7674429" y="828678"/>
                </a:cubicBezTo>
                <a:lnTo>
                  <a:pt x="7609114" y="850449"/>
                </a:lnTo>
                <a:lnTo>
                  <a:pt x="7576457" y="861335"/>
                </a:lnTo>
                <a:cubicBezTo>
                  <a:pt x="7565571" y="864964"/>
                  <a:pt x="7553347" y="865856"/>
                  <a:pt x="7543800" y="872221"/>
                </a:cubicBezTo>
                <a:cubicBezTo>
                  <a:pt x="7501596" y="900357"/>
                  <a:pt x="7523554" y="889855"/>
                  <a:pt x="7478486" y="904878"/>
                </a:cubicBezTo>
                <a:lnTo>
                  <a:pt x="7434943" y="948421"/>
                </a:lnTo>
                <a:lnTo>
                  <a:pt x="7413171" y="970192"/>
                </a:lnTo>
                <a:cubicBezTo>
                  <a:pt x="7382336" y="1062702"/>
                  <a:pt x="7425341" y="949908"/>
                  <a:pt x="7380514" y="1024621"/>
                </a:cubicBezTo>
                <a:cubicBezTo>
                  <a:pt x="7338122" y="1095275"/>
                  <a:pt x="7403021" y="1023888"/>
                  <a:pt x="7347857" y="1079049"/>
                </a:cubicBezTo>
                <a:cubicBezTo>
                  <a:pt x="7344228" y="1089935"/>
                  <a:pt x="7343856" y="1102526"/>
                  <a:pt x="7336971" y="1111706"/>
                </a:cubicBezTo>
                <a:cubicBezTo>
                  <a:pt x="7295276" y="1167300"/>
                  <a:pt x="7297561" y="1161129"/>
                  <a:pt x="7249886" y="1177021"/>
                </a:cubicBezTo>
                <a:cubicBezTo>
                  <a:pt x="7210001" y="1216904"/>
                  <a:pt x="7243626" y="1191716"/>
                  <a:pt x="7162800" y="1209678"/>
                </a:cubicBezTo>
                <a:cubicBezTo>
                  <a:pt x="7151599" y="1212167"/>
                  <a:pt x="7141512" y="1219014"/>
                  <a:pt x="7130143" y="1220564"/>
                </a:cubicBezTo>
                <a:cubicBezTo>
                  <a:pt x="7061455" y="1229931"/>
                  <a:pt x="6923314" y="1242335"/>
                  <a:pt x="6923314" y="1242335"/>
                </a:cubicBezTo>
                <a:lnTo>
                  <a:pt x="6237514" y="1231449"/>
                </a:lnTo>
                <a:cubicBezTo>
                  <a:pt x="6157625" y="1229569"/>
                  <a:pt x="6077829" y="1224764"/>
                  <a:pt x="5998029" y="1220564"/>
                </a:cubicBezTo>
                <a:cubicBezTo>
                  <a:pt x="5939939" y="1217507"/>
                  <a:pt x="5882023" y="1210424"/>
                  <a:pt x="5823857" y="1209678"/>
                </a:cubicBezTo>
                <a:cubicBezTo>
                  <a:pt x="5598904" y="1206794"/>
                  <a:pt x="5252357" y="1191535"/>
                  <a:pt x="5138057" y="1187906"/>
                </a:cubicBezTo>
                <a:close/>
              </a:path>
            </a:pathLst>
          </a:cu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54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mn-lt"/>
              </a:rPr>
              <a:t>For the Rest of Class:</a:t>
            </a:r>
            <a:endParaRPr lang="en-US" dirty="0">
              <a:latin typeface="+mn-lt"/>
            </a:endParaRPr>
          </a:p>
        </p:txBody>
      </p:sp>
      <p:sp>
        <p:nvSpPr>
          <p:cNvPr id="3" name="Content Placeholder 2"/>
          <p:cNvSpPr>
            <a:spLocks noGrp="1"/>
          </p:cNvSpPr>
          <p:nvPr>
            <p:ph idx="1"/>
          </p:nvPr>
        </p:nvSpPr>
        <p:spPr>
          <a:xfrm>
            <a:off x="76200" y="1447800"/>
            <a:ext cx="8991600" cy="5410200"/>
          </a:xfrm>
        </p:spPr>
        <p:txBody>
          <a:bodyPr>
            <a:normAutofit fontScale="85000" lnSpcReduction="20000"/>
          </a:bodyPr>
          <a:lstStyle/>
          <a:p>
            <a:r>
              <a:rPr lang="en-US" sz="2800" dirty="0" smtClean="0"/>
              <a:t>Revise your paragraph and </a:t>
            </a:r>
            <a:r>
              <a:rPr lang="en-US" sz="2800" b="1" dirty="0" smtClean="0"/>
              <a:t>rewrite</a:t>
            </a:r>
            <a:r>
              <a:rPr lang="en-US" sz="2800" dirty="0" smtClean="0"/>
              <a:t> it on a clean sheet of paper.</a:t>
            </a:r>
          </a:p>
          <a:p>
            <a:r>
              <a:rPr lang="en-US" sz="2800" dirty="0" smtClean="0"/>
              <a:t>Staple your revised on top of your original paragraph and turn them in. </a:t>
            </a:r>
          </a:p>
          <a:p>
            <a:r>
              <a:rPr lang="en-US" sz="2800" dirty="0" smtClean="0"/>
              <a:t>Answer the following questions in your notes (</a:t>
            </a:r>
            <a:r>
              <a:rPr lang="en-US" sz="2800" b="1" dirty="0" smtClean="0"/>
              <a:t>not</a:t>
            </a:r>
            <a:r>
              <a:rPr lang="en-US" sz="2800" dirty="0" smtClean="0"/>
              <a:t> on your reading guide)</a:t>
            </a:r>
            <a:r>
              <a:rPr lang="en-US" sz="2800" b="1" dirty="0" smtClean="0"/>
              <a:t>:</a:t>
            </a:r>
          </a:p>
          <a:p>
            <a:pPr marL="880110" lvl="1" indent="-514350">
              <a:buFont typeface="+mj-lt"/>
              <a:buAutoNum type="arabicPeriod"/>
            </a:pPr>
            <a:r>
              <a:rPr lang="en-US" sz="2800" dirty="0" smtClean="0"/>
              <a:t>What does Steinbeck reveal about Kino and Juana’s community in pages 43-47?</a:t>
            </a:r>
          </a:p>
          <a:p>
            <a:pPr marL="880110" lvl="1" indent="-514350">
              <a:buFont typeface="+mj-lt"/>
              <a:buAutoNum type="arabicPeriod"/>
            </a:pPr>
            <a:r>
              <a:rPr lang="en-US" sz="2800" dirty="0" smtClean="0"/>
              <a:t>What are some of the disadvantages Kino faces when he attempts to sell the pearl?</a:t>
            </a:r>
          </a:p>
          <a:p>
            <a:pPr marL="880110" lvl="1" indent="-514350">
              <a:buFont typeface="+mj-lt"/>
              <a:buAutoNum type="arabicPeriod"/>
            </a:pPr>
            <a:r>
              <a:rPr lang="en-US" sz="2800" dirty="0" smtClean="0"/>
              <a:t>Why is Kino so afraid of going to the capital?  What does it reveal about Kino that he goes despite his fear?</a:t>
            </a:r>
          </a:p>
          <a:p>
            <a:pPr marL="880110" lvl="1" indent="-514350">
              <a:buFont typeface="+mj-lt"/>
              <a:buAutoNum type="arabicPeriod"/>
            </a:pPr>
            <a:r>
              <a:rPr lang="en-US" sz="2800" dirty="0" smtClean="0"/>
              <a:t>Juana believes the pearl is evil.  What might make her believe this?</a:t>
            </a:r>
          </a:p>
          <a:p>
            <a:pPr marL="880110" lvl="1" indent="-514350">
              <a:buFont typeface="+mj-lt"/>
              <a:buAutoNum type="arabicPeriod"/>
            </a:pPr>
            <a:r>
              <a:rPr lang="en-US" sz="2800" dirty="0" smtClean="0"/>
              <a:t>Why is it significant that Kino chooses to assert his manhood (57) and continue on with his plan (consider the entire scope of the story)?</a:t>
            </a:r>
          </a:p>
        </p:txBody>
      </p:sp>
    </p:spTree>
    <p:extLst>
      <p:ext uri="{BB962C8B-B14F-4D97-AF65-F5344CB8AC3E}">
        <p14:creationId xmlns:p14="http://schemas.microsoft.com/office/powerpoint/2010/main" val="945675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Chapter 5</a:t>
            </a:r>
            <a:endParaRPr lang="en-US" dirty="0">
              <a:latin typeface="+mn-l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80117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Turning Points</a:t>
            </a:r>
            <a:endParaRPr lang="en-US" dirty="0">
              <a:latin typeface="+mn-lt"/>
            </a:endParaRPr>
          </a:p>
        </p:txBody>
      </p:sp>
      <p:sp>
        <p:nvSpPr>
          <p:cNvPr id="3" name="Content Placeholder 2"/>
          <p:cNvSpPr>
            <a:spLocks noGrp="1"/>
          </p:cNvSpPr>
          <p:nvPr>
            <p:ph idx="1"/>
          </p:nvPr>
        </p:nvSpPr>
        <p:spPr/>
        <p:txBody>
          <a:bodyPr/>
          <a:lstStyle/>
          <a:p>
            <a:r>
              <a:rPr lang="en-US" dirty="0" smtClean="0"/>
              <a:t>Kino and Juana act independently of each other.</a:t>
            </a:r>
          </a:p>
          <a:p>
            <a:pPr lvl="1"/>
            <a:r>
              <a:rPr lang="en-US" sz="2600" dirty="0" smtClean="0"/>
              <a:t>Juana tries to throw the pearl back into the sea.</a:t>
            </a:r>
          </a:p>
          <a:p>
            <a:pPr lvl="1"/>
            <a:r>
              <a:rPr lang="en-US" sz="2600" dirty="0" smtClean="0"/>
              <a:t>Kino makes his own decision about the pearl.</a:t>
            </a:r>
          </a:p>
          <a:p>
            <a:r>
              <a:rPr lang="en-US" dirty="0" smtClean="0"/>
              <a:t>Kino kills a man.</a:t>
            </a:r>
          </a:p>
          <a:p>
            <a:r>
              <a:rPr lang="en-US" dirty="0" smtClean="0"/>
              <a:t>Kino and Juana leave their community.</a:t>
            </a:r>
          </a:p>
        </p:txBody>
      </p:sp>
    </p:spTree>
    <p:extLst>
      <p:ext uri="{BB962C8B-B14F-4D97-AF65-F5344CB8AC3E}">
        <p14:creationId xmlns:p14="http://schemas.microsoft.com/office/powerpoint/2010/main" val="8022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Changes in Kino</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Find three quotes about Kino:</a:t>
            </a:r>
          </a:p>
          <a:p>
            <a:pPr lvl="1"/>
            <a:r>
              <a:rPr lang="en-US" dirty="0" smtClean="0"/>
              <a:t>one pre-pearl discovery</a:t>
            </a:r>
          </a:p>
          <a:p>
            <a:pPr lvl="1"/>
            <a:r>
              <a:rPr lang="en-US" dirty="0" smtClean="0"/>
              <a:t>one post-pearl discovery but pre-selling attempt</a:t>
            </a:r>
          </a:p>
          <a:p>
            <a:pPr lvl="1"/>
            <a:r>
              <a:rPr lang="en-US" dirty="0" smtClean="0"/>
              <a:t>one post-selling attempt (preferably from chapter 5, pages 58-67)</a:t>
            </a:r>
          </a:p>
          <a:p>
            <a:r>
              <a:rPr lang="en-US" dirty="0" smtClean="0"/>
              <a:t>Brainstorm possible causes for the changes in Kino as a character.</a:t>
            </a:r>
          </a:p>
          <a:p>
            <a:r>
              <a:rPr lang="en-US" dirty="0" smtClean="0"/>
              <a:t>Write a paragraph identifying the </a:t>
            </a:r>
            <a:r>
              <a:rPr lang="en-US" b="1" dirty="0" smtClean="0"/>
              <a:t>key</a:t>
            </a:r>
            <a:r>
              <a:rPr lang="en-US" dirty="0" smtClean="0"/>
              <a:t> cause for the changes in Kino as a character.</a:t>
            </a:r>
          </a:p>
          <a:p>
            <a:r>
              <a:rPr lang="en-US" dirty="0" smtClean="0"/>
              <a:t>Turn it in to the basket when you finish.</a:t>
            </a:r>
          </a:p>
          <a:p>
            <a:r>
              <a:rPr lang="en-US" dirty="0" smtClean="0"/>
              <a:t>Work on chapter 6.</a:t>
            </a:r>
          </a:p>
        </p:txBody>
      </p:sp>
    </p:spTree>
    <p:extLst>
      <p:ext uri="{BB962C8B-B14F-4D97-AF65-F5344CB8AC3E}">
        <p14:creationId xmlns:p14="http://schemas.microsoft.com/office/powerpoint/2010/main" val="3535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Chapter 6</a:t>
            </a:r>
            <a:endParaRPr lang="en-US" dirty="0">
              <a:latin typeface="+mn-l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0413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mn-lt"/>
              </a:rPr>
              <a:t>Discussion Questions:</a:t>
            </a:r>
            <a:endParaRPr lang="en-US" dirty="0">
              <a:latin typeface="+mn-lt"/>
            </a:endParaRPr>
          </a:p>
        </p:txBody>
      </p:sp>
      <p:sp>
        <p:nvSpPr>
          <p:cNvPr id="3" name="Content Placeholder 2"/>
          <p:cNvSpPr>
            <a:spLocks noGrp="1"/>
          </p:cNvSpPr>
          <p:nvPr>
            <p:ph idx="1"/>
          </p:nvPr>
        </p:nvSpPr>
        <p:spPr>
          <a:xfrm>
            <a:off x="228600" y="1600200"/>
            <a:ext cx="8686800" cy="5105400"/>
          </a:xfrm>
        </p:spPr>
        <p:txBody>
          <a:bodyPr>
            <a:normAutofit/>
          </a:bodyPr>
          <a:lstStyle/>
          <a:p>
            <a:pPr marL="514350" indent="-514350">
              <a:buFont typeface="+mj-lt"/>
              <a:buAutoNum type="arabicPeriod"/>
            </a:pPr>
            <a:r>
              <a:rPr lang="en-US" dirty="0" smtClean="0"/>
              <a:t>How does the weather (68-69)when Kino and Juana set out foreshadow the events of the chapter? Be specific!</a:t>
            </a:r>
          </a:p>
          <a:p>
            <a:pPr marL="514350" indent="-514350">
              <a:buFont typeface="+mj-lt"/>
              <a:buAutoNum type="arabicPeriod"/>
            </a:pPr>
            <a:r>
              <a:rPr lang="en-US" dirty="0" smtClean="0"/>
              <a:t>Why is it significant that Steinbeck has been describing Kino in increasingly animalistic ways (58-59, 62, 69, 72-73, 75-76, 84)?</a:t>
            </a:r>
          </a:p>
          <a:p>
            <a:pPr marL="514350" indent="-514350">
              <a:buFont typeface="+mj-lt"/>
              <a:buAutoNum type="arabicPeriod"/>
            </a:pPr>
            <a:r>
              <a:rPr lang="en-US" dirty="0" smtClean="0"/>
              <a:t>Reread the description of the mountain spring (78-80).  How is this description foreshadowing?</a:t>
            </a:r>
          </a:p>
          <a:p>
            <a:pPr marL="514350" indent="-514350">
              <a:buFont typeface="+mj-lt"/>
              <a:buAutoNum type="arabicPeriod"/>
            </a:pPr>
            <a:r>
              <a:rPr lang="en-US" dirty="0" smtClean="0"/>
              <a:t>What motivates Kino for most of this chapter (75, 84-85)? Why is this ironic?</a:t>
            </a:r>
          </a:p>
          <a:p>
            <a:pPr marL="514350" indent="-514350">
              <a:buFont typeface="+mj-lt"/>
              <a:buAutoNum type="arabicPeriod"/>
            </a:pPr>
            <a:r>
              <a:rPr lang="en-US" dirty="0" smtClean="0"/>
              <a:t>Why must Kino be the one to throw the pearl back into the ocean?</a:t>
            </a:r>
            <a:endParaRPr lang="en-US" dirty="0"/>
          </a:p>
        </p:txBody>
      </p:sp>
    </p:spTree>
    <p:extLst>
      <p:ext uri="{BB962C8B-B14F-4D97-AF65-F5344CB8AC3E}">
        <p14:creationId xmlns:p14="http://schemas.microsoft.com/office/powerpoint/2010/main" val="3987552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mn-lt"/>
              </a:rPr>
              <a:t>Next Steps:</a:t>
            </a:r>
            <a:endParaRPr lang="en-US" dirty="0">
              <a:latin typeface="+mn-lt"/>
            </a:endParaRPr>
          </a:p>
        </p:txBody>
      </p:sp>
      <p:sp>
        <p:nvSpPr>
          <p:cNvPr id="3" name="Content Placeholder 2"/>
          <p:cNvSpPr>
            <a:spLocks noGrp="1"/>
          </p:cNvSpPr>
          <p:nvPr>
            <p:ph idx="1"/>
          </p:nvPr>
        </p:nvSpPr>
        <p:spPr>
          <a:xfrm>
            <a:off x="228600" y="1600200"/>
            <a:ext cx="8686800" cy="5105400"/>
          </a:xfrm>
        </p:spPr>
        <p:txBody>
          <a:bodyPr>
            <a:normAutofit/>
          </a:bodyPr>
          <a:lstStyle/>
          <a:p>
            <a:r>
              <a:rPr lang="en-US" dirty="0" smtClean="0"/>
              <a:t>Stick your answer to each question on or near the question.</a:t>
            </a:r>
          </a:p>
          <a:p>
            <a:r>
              <a:rPr lang="en-US" dirty="0" smtClean="0"/>
              <a:t>Read through the answers to your assigned question with your group.</a:t>
            </a:r>
          </a:p>
          <a:p>
            <a:r>
              <a:rPr lang="en-US" dirty="0" smtClean="0"/>
              <a:t>Discuss the answers and come to a consensus about the answer that you want to share with the class.</a:t>
            </a:r>
          </a:p>
          <a:p>
            <a:r>
              <a:rPr lang="en-US" dirty="0" smtClean="0"/>
              <a:t>Choose a speaker for your group who will share your answer with the class.</a:t>
            </a:r>
            <a:endParaRPr lang="en-US" dirty="0"/>
          </a:p>
        </p:txBody>
      </p:sp>
    </p:spTree>
    <p:extLst>
      <p:ext uri="{BB962C8B-B14F-4D97-AF65-F5344CB8AC3E}">
        <p14:creationId xmlns:p14="http://schemas.microsoft.com/office/powerpoint/2010/main" val="384282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Chapters 1-2</a:t>
            </a:r>
            <a:endParaRPr lang="en-US" dirty="0">
              <a:latin typeface="+mn-l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32973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Essay</a:t>
            </a:r>
            <a:endParaRPr lang="en-US" dirty="0">
              <a:latin typeface="+mn-lt"/>
            </a:endParaRPr>
          </a:p>
        </p:txBody>
      </p:sp>
      <p:sp>
        <p:nvSpPr>
          <p:cNvPr id="3" name="Text Placeholder 2"/>
          <p:cNvSpPr>
            <a:spLocks noGrp="1"/>
          </p:cNvSpPr>
          <p:nvPr>
            <p:ph type="body" idx="1"/>
          </p:nvPr>
        </p:nvSpPr>
        <p:spPr/>
        <p:txBody>
          <a:bodyPr/>
          <a:lstStyle/>
          <a:p>
            <a:r>
              <a:rPr lang="en-US" dirty="0" smtClean="0"/>
              <a:t>Literary Analysis Practice 1</a:t>
            </a:r>
            <a:endParaRPr lang="en-US" dirty="0"/>
          </a:p>
        </p:txBody>
      </p:sp>
    </p:spTree>
    <p:extLst>
      <p:ext uri="{BB962C8B-B14F-4D97-AF65-F5344CB8AC3E}">
        <p14:creationId xmlns:p14="http://schemas.microsoft.com/office/powerpoint/2010/main" val="322937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mn-lt"/>
              </a:rPr>
              <a:t>Steinbeck’s Use of Symbolism</a:t>
            </a:r>
            <a:endParaRPr lang="en-US" dirty="0">
              <a:latin typeface="+mn-lt"/>
            </a:endParaRPr>
          </a:p>
        </p:txBody>
      </p:sp>
      <p:sp>
        <p:nvSpPr>
          <p:cNvPr id="3" name="Content Placeholder 2"/>
          <p:cNvSpPr>
            <a:spLocks noGrp="1"/>
          </p:cNvSpPr>
          <p:nvPr>
            <p:ph idx="1"/>
          </p:nvPr>
        </p:nvSpPr>
        <p:spPr>
          <a:xfrm>
            <a:off x="228600" y="1600200"/>
            <a:ext cx="8686800" cy="5257800"/>
          </a:xfrm>
        </p:spPr>
        <p:txBody>
          <a:bodyPr>
            <a:normAutofit fontScale="92500" lnSpcReduction="10000"/>
          </a:bodyPr>
          <a:lstStyle/>
          <a:p>
            <a:r>
              <a:rPr lang="en-US" dirty="0" smtClean="0"/>
              <a:t>Write a full essay (intro, body, and conclusion) analyzing one important symbol that Steinbeck uses in </a:t>
            </a:r>
            <a:r>
              <a:rPr lang="en-US" i="1" dirty="0" smtClean="0"/>
              <a:t>The Pearl</a:t>
            </a:r>
            <a:r>
              <a:rPr lang="en-US" dirty="0" smtClean="0"/>
              <a:t>.</a:t>
            </a:r>
          </a:p>
          <a:p>
            <a:pPr lvl="1">
              <a:buFont typeface="Wingdings" panose="05000000000000000000" pitchFamily="2" charset="2"/>
              <a:buChar char="Ø"/>
            </a:pPr>
            <a:r>
              <a:rPr lang="en-US" dirty="0" smtClean="0"/>
              <a:t>Minimum of 4 paragraphs</a:t>
            </a:r>
          </a:p>
          <a:p>
            <a:pPr lvl="1">
              <a:buFont typeface="Wingdings" panose="05000000000000000000" pitchFamily="2" charset="2"/>
              <a:buChar char="Ø"/>
            </a:pPr>
            <a:r>
              <a:rPr lang="en-US" dirty="0" smtClean="0"/>
              <a:t>Intro, 2 body paragraphs, conclusion</a:t>
            </a:r>
          </a:p>
          <a:p>
            <a:r>
              <a:rPr lang="en-US" dirty="0" smtClean="0"/>
              <a:t>Be sure to explain what the symbol represents and how you know it represents what you believe it represents.</a:t>
            </a:r>
          </a:p>
          <a:p>
            <a:pPr lvl="1">
              <a:buFont typeface="Wingdings" panose="05000000000000000000" pitchFamily="2" charset="2"/>
              <a:buChar char="Ø"/>
            </a:pPr>
            <a:r>
              <a:rPr lang="en-US" dirty="0" smtClean="0"/>
              <a:t>Use evidence: at least 6 details (3 per body paragraph)</a:t>
            </a:r>
          </a:p>
          <a:p>
            <a:pPr lvl="1">
              <a:buFont typeface="Wingdings" panose="05000000000000000000" pitchFamily="2" charset="2"/>
              <a:buChar char="Ø"/>
            </a:pPr>
            <a:r>
              <a:rPr lang="en-US" dirty="0" smtClean="0"/>
              <a:t>Analyze your evidence</a:t>
            </a:r>
          </a:p>
          <a:p>
            <a:r>
              <a:rPr lang="en-US" dirty="0" smtClean="0"/>
              <a:t>Brainstorm some main ideas and quotes before you start writing.</a:t>
            </a:r>
          </a:p>
          <a:p>
            <a:r>
              <a:rPr lang="en-US" dirty="0" smtClean="0"/>
              <a:t>We will be in the lab tomorrow:</a:t>
            </a:r>
          </a:p>
          <a:p>
            <a:pPr lvl="1"/>
            <a:r>
              <a:rPr lang="en-US" dirty="0" smtClean="0"/>
              <a:t>Period 2: Library Lab</a:t>
            </a:r>
          </a:p>
          <a:p>
            <a:pPr lvl="1"/>
            <a:r>
              <a:rPr lang="en-US" dirty="0" smtClean="0"/>
              <a:t>Period 8: Main Lab</a:t>
            </a:r>
          </a:p>
          <a:p>
            <a:r>
              <a:rPr lang="en-US" dirty="0" smtClean="0"/>
              <a:t>This essay is due at the </a:t>
            </a:r>
            <a:r>
              <a:rPr lang="en-US" b="1" dirty="0" smtClean="0"/>
              <a:t>beginning</a:t>
            </a:r>
            <a:r>
              <a:rPr lang="en-US" dirty="0" smtClean="0"/>
              <a:t> of class Friday.</a:t>
            </a:r>
            <a:endParaRPr lang="en-US" dirty="0"/>
          </a:p>
        </p:txBody>
      </p:sp>
    </p:spTree>
    <p:extLst>
      <p:ext uri="{BB962C8B-B14F-4D97-AF65-F5344CB8AC3E}">
        <p14:creationId xmlns:p14="http://schemas.microsoft.com/office/powerpoint/2010/main" val="3855379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mn-lt"/>
              </a:rPr>
              <a:t>Reminders for Tomorrow:</a:t>
            </a:r>
            <a:endParaRPr lang="en-US" dirty="0">
              <a:latin typeface="+mn-lt"/>
            </a:endParaRPr>
          </a:p>
        </p:txBody>
      </p:sp>
      <p:sp>
        <p:nvSpPr>
          <p:cNvPr id="3" name="Content Placeholder 2"/>
          <p:cNvSpPr>
            <a:spLocks noGrp="1"/>
          </p:cNvSpPr>
          <p:nvPr>
            <p:ph idx="1"/>
          </p:nvPr>
        </p:nvSpPr>
        <p:spPr>
          <a:xfrm>
            <a:off x="228600" y="1600200"/>
            <a:ext cx="8686800" cy="5257800"/>
          </a:xfrm>
        </p:spPr>
        <p:txBody>
          <a:bodyPr>
            <a:normAutofit/>
          </a:bodyPr>
          <a:lstStyle/>
          <a:p>
            <a:r>
              <a:rPr lang="en-US" dirty="0" smtClean="0"/>
              <a:t>Finish your essay; be sure to have it printed and ready to turn in when you come to class.</a:t>
            </a:r>
          </a:p>
          <a:p>
            <a:r>
              <a:rPr lang="en-US" dirty="0" smtClean="0"/>
              <a:t>Bring your ID; we will be checking out our Q3 book.</a:t>
            </a:r>
          </a:p>
          <a:p>
            <a:r>
              <a:rPr lang="en-US" dirty="0" smtClean="0"/>
              <a:t>Be ready to turn in your registration:</a:t>
            </a:r>
          </a:p>
          <a:p>
            <a:pPr lvl="1"/>
            <a:r>
              <a:rPr lang="en-US" dirty="0" smtClean="0"/>
              <a:t>It should be signed by your parent/guardian.</a:t>
            </a:r>
          </a:p>
          <a:p>
            <a:pPr lvl="1"/>
            <a:r>
              <a:rPr lang="en-US" dirty="0" smtClean="0"/>
              <a:t>It should be initialed for any honors/AP class you plan to take.</a:t>
            </a:r>
            <a:endParaRPr lang="en-US" dirty="0"/>
          </a:p>
        </p:txBody>
      </p:sp>
    </p:spTree>
    <p:extLst>
      <p:ext uri="{BB962C8B-B14F-4D97-AF65-F5344CB8AC3E}">
        <p14:creationId xmlns:p14="http://schemas.microsoft.com/office/powerpoint/2010/main" val="1215010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mn-lt"/>
              </a:rPr>
              <a:t>Final Draft Checklist:</a:t>
            </a:r>
            <a:endParaRPr lang="en-US" dirty="0">
              <a:latin typeface="+mn-lt"/>
            </a:endParaRPr>
          </a:p>
        </p:txBody>
      </p:sp>
      <p:sp>
        <p:nvSpPr>
          <p:cNvPr id="3" name="Content Placeholder 2"/>
          <p:cNvSpPr>
            <a:spLocks noGrp="1"/>
          </p:cNvSpPr>
          <p:nvPr>
            <p:ph idx="1"/>
          </p:nvPr>
        </p:nvSpPr>
        <p:spPr>
          <a:xfrm>
            <a:off x="228600" y="1600200"/>
            <a:ext cx="8686800" cy="5257800"/>
          </a:xfrm>
        </p:spPr>
        <p:txBody>
          <a:bodyPr>
            <a:normAutofit/>
          </a:bodyPr>
          <a:lstStyle/>
          <a:p>
            <a:r>
              <a:rPr lang="en-US" dirty="0" smtClean="0"/>
              <a:t>Revise your essay according to your peer reviewer’s comments</a:t>
            </a:r>
            <a:r>
              <a:rPr lang="en-US" dirty="0" smtClean="0"/>
              <a:t>.</a:t>
            </a:r>
            <a:endParaRPr lang="en-US" dirty="0" smtClean="0"/>
          </a:p>
          <a:p>
            <a:r>
              <a:rPr lang="en-US" dirty="0" smtClean="0"/>
              <a:t>Expand your conclusion: explain WHY you believe Steinbeck included your chosen symbol in his novel.</a:t>
            </a:r>
            <a:endParaRPr lang="en-US" dirty="0" smtClean="0"/>
          </a:p>
          <a:p>
            <a:r>
              <a:rPr lang="en-US" dirty="0" smtClean="0"/>
              <a:t>Work through the </a:t>
            </a:r>
            <a:r>
              <a:rPr lang="en-US" i="1" dirty="0" smtClean="0"/>
              <a:t>Pearl</a:t>
            </a:r>
            <a:r>
              <a:rPr lang="en-US" dirty="0" smtClean="0"/>
              <a:t> Literary Analysis Checklist on </a:t>
            </a:r>
            <a:r>
              <a:rPr lang="en-US" smtClean="0"/>
              <a:t>the website.</a:t>
            </a:r>
            <a:endParaRPr lang="en-US" dirty="0"/>
          </a:p>
        </p:txBody>
      </p:sp>
    </p:spTree>
    <p:extLst>
      <p:ext uri="{BB962C8B-B14F-4D97-AF65-F5344CB8AC3E}">
        <p14:creationId xmlns:p14="http://schemas.microsoft.com/office/powerpoint/2010/main" val="2726749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mn-lt"/>
              </a:rPr>
              <a:t>Today in Class</a:t>
            </a:r>
            <a:endParaRPr lang="en-US" dirty="0">
              <a:latin typeface="+mn-lt"/>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Finish chapters 1-2 and their reading guide pages.</a:t>
            </a:r>
            <a:endParaRPr lang="en-US" dirty="0"/>
          </a:p>
          <a:p>
            <a:r>
              <a:rPr lang="en-US" dirty="0" smtClean="0"/>
              <a:t>On a </a:t>
            </a:r>
            <a:r>
              <a:rPr lang="en-US" b="1" dirty="0" smtClean="0"/>
              <a:t>separate sheet of paper</a:t>
            </a:r>
            <a:r>
              <a:rPr lang="en-US" dirty="0" smtClean="0"/>
              <a:t>, consider the following plot and character elements from chapters 1-2:</a:t>
            </a:r>
          </a:p>
          <a:p>
            <a:pPr lvl="1">
              <a:lnSpc>
                <a:spcPct val="120000"/>
              </a:lnSpc>
            </a:pPr>
            <a:r>
              <a:rPr lang="en-US" dirty="0"/>
              <a:t>Describe the following </a:t>
            </a:r>
            <a:r>
              <a:rPr lang="en-US" b="1" dirty="0" smtClean="0"/>
              <a:t>external </a:t>
            </a:r>
            <a:r>
              <a:rPr lang="en-US" dirty="0" smtClean="0"/>
              <a:t>conflicts </a:t>
            </a:r>
            <a:r>
              <a:rPr lang="en-US" dirty="0"/>
              <a:t>that are introduced in chapters 1-2.</a:t>
            </a:r>
          </a:p>
          <a:p>
            <a:pPr lvl="2"/>
            <a:r>
              <a:rPr lang="en-US" dirty="0" smtClean="0"/>
              <a:t>person </a:t>
            </a:r>
            <a:r>
              <a:rPr lang="en-US" dirty="0"/>
              <a:t>vs. nature</a:t>
            </a:r>
          </a:p>
          <a:p>
            <a:pPr lvl="2"/>
            <a:r>
              <a:rPr lang="en-US" dirty="0"/>
              <a:t>person vs. person</a:t>
            </a:r>
          </a:p>
          <a:p>
            <a:pPr lvl="2"/>
            <a:r>
              <a:rPr lang="en-US" dirty="0"/>
              <a:t>person vs. society</a:t>
            </a:r>
          </a:p>
          <a:p>
            <a:pPr lvl="1">
              <a:lnSpc>
                <a:spcPct val="170000"/>
              </a:lnSpc>
            </a:pPr>
            <a:r>
              <a:rPr lang="en-US" dirty="0"/>
              <a:t>Briefly describe the following characters:</a:t>
            </a:r>
          </a:p>
          <a:p>
            <a:pPr lvl="2"/>
            <a:r>
              <a:rPr lang="en-US" dirty="0"/>
              <a:t>Kino</a:t>
            </a:r>
          </a:p>
          <a:p>
            <a:pPr lvl="2"/>
            <a:r>
              <a:rPr lang="en-US" dirty="0"/>
              <a:t>Juana</a:t>
            </a:r>
          </a:p>
          <a:p>
            <a:pPr lvl="2"/>
            <a:r>
              <a:rPr lang="en-US" dirty="0" err="1"/>
              <a:t>Coyotito</a:t>
            </a:r>
            <a:endParaRPr lang="en-US" dirty="0"/>
          </a:p>
          <a:p>
            <a:pPr lvl="2"/>
            <a:r>
              <a:rPr lang="en-US" dirty="0"/>
              <a:t>The </a:t>
            </a:r>
            <a:r>
              <a:rPr lang="en-US" dirty="0" smtClean="0"/>
              <a:t>doctor</a:t>
            </a:r>
          </a:p>
          <a:p>
            <a:pPr>
              <a:lnSpc>
                <a:spcPct val="110000"/>
              </a:lnSpc>
            </a:pPr>
            <a:r>
              <a:rPr lang="en-US" dirty="0" smtClean="0"/>
              <a:t>Work on chapter 3.</a:t>
            </a:r>
          </a:p>
        </p:txBody>
      </p:sp>
    </p:spTree>
    <p:extLst>
      <p:ext uri="{BB962C8B-B14F-4D97-AF65-F5344CB8AC3E}">
        <p14:creationId xmlns:p14="http://schemas.microsoft.com/office/powerpoint/2010/main" val="817998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Song of…</a:t>
            </a:r>
            <a:endParaRPr lang="en-US" dirty="0">
              <a:latin typeface="+mn-lt"/>
            </a:endParaRPr>
          </a:p>
        </p:txBody>
      </p:sp>
      <p:sp>
        <p:nvSpPr>
          <p:cNvPr id="3" name="Content Placeholder 2"/>
          <p:cNvSpPr>
            <a:spLocks noGrp="1"/>
          </p:cNvSpPr>
          <p:nvPr>
            <p:ph idx="1"/>
          </p:nvPr>
        </p:nvSpPr>
        <p:spPr/>
        <p:txBody>
          <a:bodyPr/>
          <a:lstStyle/>
          <a:p>
            <a:r>
              <a:rPr lang="en-US" dirty="0" smtClean="0"/>
              <a:t>Review your assigned pages with your group.</a:t>
            </a:r>
          </a:p>
          <a:p>
            <a:r>
              <a:rPr lang="en-US" dirty="0" smtClean="0"/>
              <a:t>Summarize what each song is like (i.e. how does Steinbeck describe it).  Find one key quote about each song to share with the class.</a:t>
            </a:r>
          </a:p>
          <a:p>
            <a:r>
              <a:rPr lang="en-US" dirty="0" smtClean="0"/>
              <a:t>Discuss why Steinbeck might reference these songs (what is his purpose?).</a:t>
            </a:r>
            <a:endParaRPr lang="en-US" dirty="0"/>
          </a:p>
        </p:txBody>
      </p:sp>
    </p:spTree>
    <p:extLst>
      <p:ext uri="{BB962C8B-B14F-4D97-AF65-F5344CB8AC3E}">
        <p14:creationId xmlns:p14="http://schemas.microsoft.com/office/powerpoint/2010/main" val="37895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Chapter 3</a:t>
            </a:r>
            <a:endParaRPr lang="en-US" dirty="0">
              <a:latin typeface="+mn-l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1044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Effects of the Pearl</a:t>
            </a:r>
            <a:endParaRPr lang="en-US" dirty="0">
              <a:latin typeface="+mn-lt"/>
            </a:endParaRPr>
          </a:p>
        </p:txBody>
      </p:sp>
      <p:sp>
        <p:nvSpPr>
          <p:cNvPr id="3" name="Content Placeholder 2"/>
          <p:cNvSpPr>
            <a:spLocks noGrp="1"/>
          </p:cNvSpPr>
          <p:nvPr>
            <p:ph idx="1"/>
          </p:nvPr>
        </p:nvSpPr>
        <p:spPr/>
        <p:txBody>
          <a:bodyPr/>
          <a:lstStyle/>
          <a:p>
            <a:r>
              <a:rPr lang="en-US" dirty="0" smtClean="0"/>
              <a:t>on the town</a:t>
            </a:r>
          </a:p>
          <a:p>
            <a:pPr lvl="1"/>
            <a:r>
              <a:rPr lang="en-US" dirty="0" smtClean="0"/>
              <a:t>the merchants</a:t>
            </a:r>
          </a:p>
          <a:p>
            <a:pPr lvl="1"/>
            <a:r>
              <a:rPr lang="en-US" dirty="0" smtClean="0"/>
              <a:t>the beggars</a:t>
            </a:r>
          </a:p>
          <a:p>
            <a:pPr lvl="1"/>
            <a:r>
              <a:rPr lang="en-US" dirty="0" smtClean="0"/>
              <a:t>the doctor</a:t>
            </a:r>
          </a:p>
          <a:p>
            <a:pPr lvl="1"/>
            <a:r>
              <a:rPr lang="en-US" dirty="0" smtClean="0"/>
              <a:t>the pearl buyers</a:t>
            </a:r>
          </a:p>
          <a:p>
            <a:r>
              <a:rPr lang="en-US" dirty="0" smtClean="0"/>
              <a:t>on Kino and Juana’s community</a:t>
            </a:r>
          </a:p>
          <a:p>
            <a:r>
              <a:rPr lang="en-US" dirty="0" smtClean="0"/>
              <a:t>on Kino</a:t>
            </a:r>
            <a:endParaRPr lang="en-US" dirty="0"/>
          </a:p>
        </p:txBody>
      </p:sp>
    </p:spTree>
    <p:extLst>
      <p:ext uri="{BB962C8B-B14F-4D97-AF65-F5344CB8AC3E}">
        <p14:creationId xmlns:p14="http://schemas.microsoft.com/office/powerpoint/2010/main" val="1299598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Pearl</a:t>
            </a:r>
            <a:endParaRPr lang="en-US" dirty="0">
              <a:latin typeface="+mn-lt"/>
            </a:endParaRPr>
          </a:p>
        </p:txBody>
      </p:sp>
      <p:sp>
        <p:nvSpPr>
          <p:cNvPr id="3" name="Content Placeholder 2"/>
          <p:cNvSpPr>
            <a:spLocks noGrp="1"/>
          </p:cNvSpPr>
          <p:nvPr>
            <p:ph idx="1"/>
          </p:nvPr>
        </p:nvSpPr>
        <p:spPr/>
        <p:txBody>
          <a:bodyPr/>
          <a:lstStyle/>
          <a:p>
            <a:r>
              <a:rPr lang="en-US" dirty="0" smtClean="0"/>
              <a:t>find three significant quotes about the pearl in chapter 3 and write them down.</a:t>
            </a:r>
          </a:p>
          <a:p>
            <a:r>
              <a:rPr lang="en-US" dirty="0" smtClean="0"/>
              <a:t>brainstorm what the pearl might symbolize in this chapter.</a:t>
            </a:r>
          </a:p>
        </p:txBody>
      </p:sp>
    </p:spTree>
    <p:extLst>
      <p:ext uri="{BB962C8B-B14F-4D97-AF65-F5344CB8AC3E}">
        <p14:creationId xmlns:p14="http://schemas.microsoft.com/office/powerpoint/2010/main" val="3538014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Chapter 3 Pearl Paragraph</a:t>
            </a:r>
            <a:endParaRPr lang="en-US" dirty="0">
              <a:latin typeface="+mn-lt"/>
            </a:endParaRPr>
          </a:p>
        </p:txBody>
      </p:sp>
      <p:sp>
        <p:nvSpPr>
          <p:cNvPr id="3" name="Content Placeholder 2"/>
          <p:cNvSpPr>
            <a:spLocks noGrp="1"/>
          </p:cNvSpPr>
          <p:nvPr>
            <p:ph idx="1"/>
          </p:nvPr>
        </p:nvSpPr>
        <p:spPr/>
        <p:txBody>
          <a:bodyPr/>
          <a:lstStyle/>
          <a:p>
            <a:r>
              <a:rPr lang="en-US" dirty="0"/>
              <a:t>in a paragraph, answer the following question</a:t>
            </a:r>
            <a:r>
              <a:rPr lang="en-US" dirty="0" smtClean="0"/>
              <a:t>:</a:t>
            </a:r>
          </a:p>
          <a:p>
            <a:pPr lvl="1"/>
            <a:r>
              <a:rPr lang="en-US" sz="2600" dirty="0"/>
              <a:t>in chapter 3, what does the pearl symbolize?</a:t>
            </a:r>
          </a:p>
          <a:p>
            <a:pPr lvl="1"/>
            <a:r>
              <a:rPr lang="en-US" sz="2600" dirty="0"/>
              <a:t>use at LEAST two quotes from the chapter to support your answer</a:t>
            </a:r>
          </a:p>
          <a:p>
            <a:pPr lvl="1"/>
            <a:r>
              <a:rPr lang="en-US" sz="2600"/>
              <a:t>be sure to correctly cite your quotes</a:t>
            </a:r>
            <a:r>
              <a:rPr lang="en-US" sz="2600" smtClean="0"/>
              <a:t>!</a:t>
            </a:r>
            <a:endParaRPr lang="en-US" smtClean="0"/>
          </a:p>
          <a:p>
            <a:r>
              <a:rPr lang="en-US" dirty="0" smtClean="0"/>
              <a:t>turn your paragraph in when you finish and work on chapter 4.</a:t>
            </a:r>
            <a:endParaRPr lang="en-US" dirty="0"/>
          </a:p>
        </p:txBody>
      </p:sp>
    </p:spTree>
    <p:extLst>
      <p:ext uri="{BB962C8B-B14F-4D97-AF65-F5344CB8AC3E}">
        <p14:creationId xmlns:p14="http://schemas.microsoft.com/office/powerpoint/2010/main" val="3896821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Literary Analysis Practice</a:t>
            </a:r>
            <a:endParaRPr lang="en-US" dirty="0">
              <a:latin typeface="+mn-lt"/>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82414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3752</TotalTime>
  <Words>1065</Words>
  <Application>Microsoft Office PowerPoint</Application>
  <PresentationFormat>On-screen Show (4:3)</PresentationFormat>
  <Paragraphs>113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The Pearl</vt:lpstr>
      <vt:lpstr>Chapters 1-2</vt:lpstr>
      <vt:lpstr>Today in Class</vt:lpstr>
      <vt:lpstr>The Song of…</vt:lpstr>
      <vt:lpstr>Chapter 3</vt:lpstr>
      <vt:lpstr>The Effects of the Pearl</vt:lpstr>
      <vt:lpstr>The Pearl</vt:lpstr>
      <vt:lpstr>Chapter 3 Pearl Paragraph</vt:lpstr>
      <vt:lpstr>Literary Analysis Practice</vt:lpstr>
      <vt:lpstr>What is Literary Analysis?</vt:lpstr>
      <vt:lpstr>Thesis</vt:lpstr>
      <vt:lpstr>Evidence and Analysis</vt:lpstr>
      <vt:lpstr>For the Rest of Class:</vt:lpstr>
      <vt:lpstr>Chapter 5</vt:lpstr>
      <vt:lpstr>Turning Points</vt:lpstr>
      <vt:lpstr>Changes in Kino</vt:lpstr>
      <vt:lpstr>Chapter 6</vt:lpstr>
      <vt:lpstr>Discussion Questions:</vt:lpstr>
      <vt:lpstr>Next Steps:</vt:lpstr>
      <vt:lpstr>Essay</vt:lpstr>
      <vt:lpstr>Steinbeck’s Use of Symbolism</vt:lpstr>
      <vt:lpstr>Reminders for Tomorrow:</vt:lpstr>
      <vt:lpstr>Final Draft Checklist:</vt:lpstr>
    </vt:vector>
  </TitlesOfParts>
  <Company>Rochester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Pearl</dc:title>
  <dc:creator>MCBRIDE, JOANNA</dc:creator>
  <cp:lastModifiedBy>User</cp:lastModifiedBy>
  <cp:revision>45</cp:revision>
  <dcterms:created xsi:type="dcterms:W3CDTF">2015-04-20T12:02:57Z</dcterms:created>
  <dcterms:modified xsi:type="dcterms:W3CDTF">2016-02-23T20:54:39Z</dcterms:modified>
</cp:coreProperties>
</file>